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18288000" cy="10287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756" y="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835569" y="518856"/>
            <a:ext cx="2616860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4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FFDE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609133" y="36481"/>
            <a:ext cx="3069732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4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5950" y="2439867"/>
            <a:ext cx="17056100" cy="3864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48400" y="425104"/>
            <a:ext cx="5505450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135" dirty="0" err="1">
                <a:latin typeface="Noto Sans"/>
                <a:cs typeface="Noto Sans"/>
              </a:rPr>
              <a:t>Metodologia</a:t>
            </a:r>
            <a:r>
              <a:rPr sz="4200" spc="-135" dirty="0">
                <a:latin typeface="Noto Sans"/>
                <a:cs typeface="Noto Sans"/>
              </a:rPr>
              <a:t> </a:t>
            </a:r>
            <a:r>
              <a:rPr sz="4200" spc="-75" dirty="0">
                <a:latin typeface="Noto Sans"/>
                <a:cs typeface="Noto Sans"/>
              </a:rPr>
              <a:t>de</a:t>
            </a:r>
            <a:r>
              <a:rPr sz="4200" spc="40" dirty="0">
                <a:latin typeface="Noto Sans"/>
                <a:cs typeface="Noto Sans"/>
              </a:rPr>
              <a:t> </a:t>
            </a:r>
            <a:r>
              <a:rPr sz="4200" spc="-95" dirty="0">
                <a:latin typeface="Noto Sans"/>
                <a:cs typeface="Noto Sans"/>
              </a:rPr>
              <a:t>ensino</a:t>
            </a:r>
            <a:endParaRPr sz="4200" dirty="0">
              <a:latin typeface="Noto Sans"/>
              <a:cs typeface="Noto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00400" y="3256586"/>
            <a:ext cx="1436624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spc="-165" dirty="0">
                <a:latin typeface="Verdana"/>
                <a:cs typeface="Verdana"/>
              </a:rPr>
              <a:t>Cordel: </a:t>
            </a:r>
            <a:r>
              <a:rPr sz="5400" b="1" spc="-200" dirty="0">
                <a:latin typeface="Verdana"/>
                <a:cs typeface="Verdana"/>
              </a:rPr>
              <a:t>Leandro </a:t>
            </a:r>
            <a:r>
              <a:rPr sz="5400" b="1" spc="-315" dirty="0">
                <a:latin typeface="Verdana"/>
                <a:cs typeface="Verdana"/>
              </a:rPr>
              <a:t>Gomes </a:t>
            </a:r>
            <a:r>
              <a:rPr sz="5400" b="1" spc="-250" dirty="0">
                <a:latin typeface="Verdana"/>
                <a:cs typeface="Verdana"/>
              </a:rPr>
              <a:t>de</a:t>
            </a:r>
            <a:r>
              <a:rPr sz="5400" b="1" spc="-1135" dirty="0">
                <a:latin typeface="Verdana"/>
                <a:cs typeface="Verdana"/>
              </a:rPr>
              <a:t> </a:t>
            </a:r>
            <a:r>
              <a:rPr sz="5400" b="1" spc="-225" dirty="0">
                <a:latin typeface="Verdana"/>
                <a:cs typeface="Verdana"/>
              </a:rPr>
              <a:t>Barros</a:t>
            </a:r>
            <a:endParaRPr sz="54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48400" y="8695263"/>
            <a:ext cx="6359525" cy="5681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600" spc="-125" dirty="0">
                <a:latin typeface="Noto Sans"/>
                <a:cs typeface="Noto Sans"/>
              </a:rPr>
              <a:t>Giovana </a:t>
            </a:r>
            <a:r>
              <a:rPr sz="3600" spc="-114" dirty="0">
                <a:latin typeface="Noto Sans"/>
                <a:cs typeface="Noto Sans"/>
              </a:rPr>
              <a:t>Giabani</a:t>
            </a:r>
            <a:r>
              <a:rPr sz="3600" spc="90" dirty="0">
                <a:latin typeface="Noto Sans"/>
                <a:cs typeface="Noto Sans"/>
              </a:rPr>
              <a:t> </a:t>
            </a:r>
            <a:r>
              <a:rPr sz="3600" spc="-100" dirty="0">
                <a:latin typeface="Noto Sans"/>
                <a:cs typeface="Noto Sans"/>
              </a:rPr>
              <a:t>Barbosa</a:t>
            </a:r>
            <a:endParaRPr sz="3600" dirty="0">
              <a:latin typeface="Noto Sans"/>
              <a:cs typeface="Noto San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262852" y="5751203"/>
            <a:ext cx="4489845" cy="37559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8623" y="6717782"/>
            <a:ext cx="1438275" cy="2938780"/>
          </a:xfrm>
          <a:custGeom>
            <a:avLst/>
            <a:gdLst/>
            <a:ahLst/>
            <a:cxnLst/>
            <a:rect l="l" t="t" r="r" b="b"/>
            <a:pathLst>
              <a:path w="1438275" h="2938779">
                <a:moveTo>
                  <a:pt x="741364" y="157259"/>
                </a:moveTo>
                <a:lnTo>
                  <a:pt x="696433" y="157259"/>
                </a:lnTo>
                <a:lnTo>
                  <a:pt x="696433" y="0"/>
                </a:lnTo>
                <a:lnTo>
                  <a:pt x="741364" y="0"/>
                </a:lnTo>
                <a:lnTo>
                  <a:pt x="741364" y="157259"/>
                </a:lnTo>
                <a:close/>
              </a:path>
              <a:path w="1438275" h="2938779">
                <a:moveTo>
                  <a:pt x="898623" y="202190"/>
                </a:moveTo>
                <a:lnTo>
                  <a:pt x="539174" y="202190"/>
                </a:lnTo>
                <a:lnTo>
                  <a:pt x="539174" y="157259"/>
                </a:lnTo>
                <a:lnTo>
                  <a:pt x="898623" y="157259"/>
                </a:lnTo>
                <a:lnTo>
                  <a:pt x="898623" y="202190"/>
                </a:lnTo>
                <a:close/>
              </a:path>
              <a:path w="1438275" h="2938779">
                <a:moveTo>
                  <a:pt x="1078348" y="1078348"/>
                </a:moveTo>
                <a:lnTo>
                  <a:pt x="359449" y="1078348"/>
                </a:lnTo>
                <a:lnTo>
                  <a:pt x="696433" y="572872"/>
                </a:lnTo>
                <a:lnTo>
                  <a:pt x="696433" y="202190"/>
                </a:lnTo>
                <a:lnTo>
                  <a:pt x="741364" y="202190"/>
                </a:lnTo>
                <a:lnTo>
                  <a:pt x="741364" y="572872"/>
                </a:lnTo>
                <a:lnTo>
                  <a:pt x="1078348" y="1078348"/>
                </a:lnTo>
                <a:close/>
              </a:path>
              <a:path w="1438275" h="2938779">
                <a:moveTo>
                  <a:pt x="359449" y="1671889"/>
                </a:moveTo>
                <a:lnTo>
                  <a:pt x="359449" y="1112922"/>
                </a:lnTo>
                <a:lnTo>
                  <a:pt x="1078348" y="1112922"/>
                </a:lnTo>
                <a:lnTo>
                  <a:pt x="1078348" y="1401318"/>
                </a:lnTo>
                <a:lnTo>
                  <a:pt x="719882" y="1401318"/>
                </a:lnTo>
                <a:lnTo>
                  <a:pt x="716229" y="1403986"/>
                </a:lnTo>
                <a:lnTo>
                  <a:pt x="359449" y="1671889"/>
                </a:lnTo>
                <a:close/>
              </a:path>
              <a:path w="1438275" h="2938779">
                <a:moveTo>
                  <a:pt x="1078348" y="1670204"/>
                </a:moveTo>
                <a:lnTo>
                  <a:pt x="719882" y="1401318"/>
                </a:lnTo>
                <a:lnTo>
                  <a:pt x="1078348" y="1401318"/>
                </a:lnTo>
                <a:lnTo>
                  <a:pt x="1078348" y="1670204"/>
                </a:lnTo>
                <a:close/>
              </a:path>
              <a:path w="1438275" h="2938779">
                <a:moveTo>
                  <a:pt x="40438" y="2875595"/>
                </a:moveTo>
                <a:lnTo>
                  <a:pt x="0" y="2875595"/>
                </a:lnTo>
                <a:lnTo>
                  <a:pt x="0" y="2001144"/>
                </a:lnTo>
                <a:lnTo>
                  <a:pt x="40438" y="2001144"/>
                </a:lnTo>
                <a:lnTo>
                  <a:pt x="40438" y="2875595"/>
                </a:lnTo>
                <a:close/>
              </a:path>
              <a:path w="1438275" h="2938779">
                <a:moveTo>
                  <a:pt x="247121" y="2875595"/>
                </a:moveTo>
                <a:lnTo>
                  <a:pt x="67396" y="2875595"/>
                </a:lnTo>
                <a:lnTo>
                  <a:pt x="67396" y="2001144"/>
                </a:lnTo>
                <a:lnTo>
                  <a:pt x="247121" y="2001144"/>
                </a:lnTo>
                <a:lnTo>
                  <a:pt x="247121" y="2875595"/>
                </a:lnTo>
                <a:close/>
              </a:path>
              <a:path w="1438275" h="2938779">
                <a:moveTo>
                  <a:pt x="539174" y="2875595"/>
                </a:moveTo>
                <a:lnTo>
                  <a:pt x="274080" y="2875595"/>
                </a:lnTo>
                <a:lnTo>
                  <a:pt x="274080" y="2001144"/>
                </a:lnTo>
                <a:lnTo>
                  <a:pt x="1163717" y="2001144"/>
                </a:lnTo>
                <a:lnTo>
                  <a:pt x="1163717" y="2336421"/>
                </a:lnTo>
                <a:lnTo>
                  <a:pt x="718898" y="2336421"/>
                </a:lnTo>
                <a:lnTo>
                  <a:pt x="671121" y="2342841"/>
                </a:lnTo>
                <a:lnTo>
                  <a:pt x="628189" y="2360959"/>
                </a:lnTo>
                <a:lnTo>
                  <a:pt x="591814" y="2389062"/>
                </a:lnTo>
                <a:lnTo>
                  <a:pt x="563712" y="2425436"/>
                </a:lnTo>
                <a:lnTo>
                  <a:pt x="545594" y="2468368"/>
                </a:lnTo>
                <a:lnTo>
                  <a:pt x="539174" y="2516145"/>
                </a:lnTo>
                <a:lnTo>
                  <a:pt x="539174" y="2875595"/>
                </a:lnTo>
                <a:close/>
              </a:path>
              <a:path w="1438275" h="2938779">
                <a:moveTo>
                  <a:pt x="1163717" y="2875595"/>
                </a:moveTo>
                <a:lnTo>
                  <a:pt x="898623" y="2875595"/>
                </a:lnTo>
                <a:lnTo>
                  <a:pt x="898623" y="2516145"/>
                </a:lnTo>
                <a:lnTo>
                  <a:pt x="892203" y="2468368"/>
                </a:lnTo>
                <a:lnTo>
                  <a:pt x="874085" y="2425436"/>
                </a:lnTo>
                <a:lnTo>
                  <a:pt x="845982" y="2389062"/>
                </a:lnTo>
                <a:lnTo>
                  <a:pt x="809608" y="2360959"/>
                </a:lnTo>
                <a:lnTo>
                  <a:pt x="766676" y="2342841"/>
                </a:lnTo>
                <a:lnTo>
                  <a:pt x="718898" y="2336421"/>
                </a:lnTo>
                <a:lnTo>
                  <a:pt x="1163717" y="2336421"/>
                </a:lnTo>
                <a:lnTo>
                  <a:pt x="1163717" y="2875595"/>
                </a:lnTo>
                <a:close/>
              </a:path>
              <a:path w="1438275" h="2938779">
                <a:moveTo>
                  <a:pt x="1370400" y="2875595"/>
                </a:moveTo>
                <a:lnTo>
                  <a:pt x="1190676" y="2875595"/>
                </a:lnTo>
                <a:lnTo>
                  <a:pt x="1190676" y="2001144"/>
                </a:lnTo>
                <a:lnTo>
                  <a:pt x="1370400" y="2001144"/>
                </a:lnTo>
                <a:lnTo>
                  <a:pt x="1370400" y="2875595"/>
                </a:lnTo>
                <a:close/>
              </a:path>
              <a:path w="1438275" h="2938779">
                <a:moveTo>
                  <a:pt x="1437797" y="2875595"/>
                </a:moveTo>
                <a:lnTo>
                  <a:pt x="1397359" y="2875595"/>
                </a:lnTo>
                <a:lnTo>
                  <a:pt x="1397359" y="2001144"/>
                </a:lnTo>
                <a:lnTo>
                  <a:pt x="1437797" y="2001144"/>
                </a:lnTo>
                <a:lnTo>
                  <a:pt x="1437797" y="2875595"/>
                </a:lnTo>
                <a:close/>
              </a:path>
              <a:path w="1438275" h="2938779">
                <a:moveTo>
                  <a:pt x="1437797" y="2938499"/>
                </a:moveTo>
                <a:lnTo>
                  <a:pt x="0" y="2938499"/>
                </a:lnTo>
                <a:lnTo>
                  <a:pt x="0" y="2893567"/>
                </a:lnTo>
                <a:lnTo>
                  <a:pt x="1437797" y="2893567"/>
                </a:lnTo>
                <a:lnTo>
                  <a:pt x="1437797" y="29384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8623" y="8155513"/>
            <a:ext cx="1438275" cy="539750"/>
          </a:xfrm>
          <a:custGeom>
            <a:avLst/>
            <a:gdLst/>
            <a:ahLst/>
            <a:cxnLst/>
            <a:rect l="l" t="t" r="r" b="b"/>
            <a:pathLst>
              <a:path w="1438275" h="539750">
                <a:moveTo>
                  <a:pt x="1437797" y="539174"/>
                </a:moveTo>
                <a:lnTo>
                  <a:pt x="0" y="539174"/>
                </a:lnTo>
                <a:lnTo>
                  <a:pt x="718898" y="0"/>
                </a:lnTo>
                <a:lnTo>
                  <a:pt x="1437797" y="5391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7835569" y="518856"/>
            <a:ext cx="261686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254" dirty="0"/>
              <a:t>Aula</a:t>
            </a:r>
            <a:r>
              <a:rPr sz="4800" spc="-620" dirty="0"/>
              <a:t> </a:t>
            </a:r>
            <a:r>
              <a:rPr lang="pt-BR" sz="4800" spc="-800" dirty="0"/>
              <a:t>6</a:t>
            </a:r>
            <a:endParaRPr sz="4800" spc="-800" dirty="0"/>
          </a:p>
        </p:txBody>
      </p:sp>
      <p:sp>
        <p:nvSpPr>
          <p:cNvPr id="3" name="object 3"/>
          <p:cNvSpPr txBox="1"/>
          <p:nvPr/>
        </p:nvSpPr>
        <p:spPr>
          <a:xfrm>
            <a:off x="179304" y="1698227"/>
            <a:ext cx="17929860" cy="23692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15999"/>
              </a:lnSpc>
              <a:spcBef>
                <a:spcPts val="100"/>
              </a:spcBef>
            </a:pPr>
            <a:r>
              <a:rPr sz="4400" spc="-105" dirty="0">
                <a:latin typeface="Noto Sans"/>
                <a:cs typeface="Noto Sans"/>
              </a:rPr>
              <a:t>Propor que </a:t>
            </a:r>
            <a:r>
              <a:rPr sz="4400" spc="-80" dirty="0">
                <a:latin typeface="Noto Sans"/>
                <a:cs typeface="Noto Sans"/>
              </a:rPr>
              <a:t>os </a:t>
            </a:r>
            <a:r>
              <a:rPr sz="4400" spc="-135" dirty="0">
                <a:latin typeface="Noto Sans"/>
                <a:cs typeface="Noto Sans"/>
              </a:rPr>
              <a:t>alunos, </a:t>
            </a:r>
            <a:r>
              <a:rPr sz="4400" spc="-105" dirty="0">
                <a:latin typeface="Noto Sans"/>
                <a:cs typeface="Noto Sans"/>
              </a:rPr>
              <a:t>após </a:t>
            </a:r>
            <a:r>
              <a:rPr sz="4400" spc="-130" dirty="0">
                <a:latin typeface="Noto Sans"/>
                <a:cs typeface="Noto Sans"/>
              </a:rPr>
              <a:t>criarem </a:t>
            </a:r>
            <a:r>
              <a:rPr sz="4400" spc="-110" dirty="0">
                <a:latin typeface="Noto Sans"/>
                <a:cs typeface="Noto Sans"/>
              </a:rPr>
              <a:t>suas </a:t>
            </a:r>
            <a:r>
              <a:rPr sz="4400" spc="-114" dirty="0">
                <a:latin typeface="Noto Sans"/>
                <a:cs typeface="Noto Sans"/>
              </a:rPr>
              <a:t>próprias </a:t>
            </a:r>
            <a:r>
              <a:rPr sz="4400" spc="-125" dirty="0">
                <a:latin typeface="Noto Sans"/>
                <a:cs typeface="Noto Sans"/>
              </a:rPr>
              <a:t>histórias </a:t>
            </a:r>
            <a:r>
              <a:rPr sz="4400" spc="-90" dirty="0">
                <a:latin typeface="Noto Sans"/>
                <a:cs typeface="Noto Sans"/>
              </a:rPr>
              <a:t>de  </a:t>
            </a:r>
            <a:r>
              <a:rPr sz="4400" spc="-110" dirty="0">
                <a:latin typeface="Noto Sans"/>
                <a:cs typeface="Noto Sans"/>
              </a:rPr>
              <a:t>cordel, </a:t>
            </a:r>
            <a:r>
              <a:rPr sz="4400" spc="-120" dirty="0">
                <a:latin typeface="Noto Sans"/>
                <a:cs typeface="Noto Sans"/>
              </a:rPr>
              <a:t>ilustre-as </a:t>
            </a:r>
            <a:r>
              <a:rPr sz="4400" spc="-75" dirty="0">
                <a:latin typeface="Noto Sans"/>
                <a:cs typeface="Noto Sans"/>
              </a:rPr>
              <a:t>e </a:t>
            </a:r>
            <a:r>
              <a:rPr sz="4400" spc="-125" dirty="0">
                <a:latin typeface="Noto Sans"/>
                <a:cs typeface="Noto Sans"/>
              </a:rPr>
              <a:t>posteriormente, </a:t>
            </a:r>
            <a:r>
              <a:rPr sz="4400" spc="-165" dirty="0">
                <a:latin typeface="Noto Sans"/>
                <a:cs typeface="Noto Sans"/>
              </a:rPr>
              <a:t>façam </a:t>
            </a:r>
            <a:r>
              <a:rPr sz="4400" spc="-200" dirty="0">
                <a:latin typeface="Noto Sans"/>
                <a:cs typeface="Noto Sans"/>
              </a:rPr>
              <a:t>um </a:t>
            </a:r>
            <a:r>
              <a:rPr sz="4400" spc="-165" dirty="0">
                <a:latin typeface="Noto Sans"/>
                <a:cs typeface="Noto Sans"/>
              </a:rPr>
              <a:t>varal </a:t>
            </a:r>
            <a:r>
              <a:rPr sz="4400" spc="-110" dirty="0">
                <a:latin typeface="Noto Sans"/>
                <a:cs typeface="Noto Sans"/>
              </a:rPr>
              <a:t>expondo suas  </a:t>
            </a:r>
            <a:r>
              <a:rPr sz="4400" spc="-95" dirty="0">
                <a:latin typeface="Noto Sans"/>
                <a:cs typeface="Noto Sans"/>
              </a:rPr>
              <a:t>criações </a:t>
            </a:r>
            <a:r>
              <a:rPr sz="4400" spc="-150" dirty="0">
                <a:latin typeface="Noto Sans"/>
                <a:cs typeface="Noto Sans"/>
              </a:rPr>
              <a:t>na </a:t>
            </a:r>
            <a:r>
              <a:rPr sz="4400" spc="-145" dirty="0">
                <a:latin typeface="Noto Sans"/>
                <a:cs typeface="Noto Sans"/>
              </a:rPr>
              <a:t>sala, </a:t>
            </a:r>
            <a:r>
              <a:rPr sz="4400" spc="-120" dirty="0">
                <a:latin typeface="Noto Sans"/>
                <a:cs typeface="Noto Sans"/>
              </a:rPr>
              <a:t>como era </a:t>
            </a:r>
            <a:r>
              <a:rPr sz="4400" spc="-135" dirty="0">
                <a:latin typeface="Noto Sans"/>
                <a:cs typeface="Noto Sans"/>
              </a:rPr>
              <a:t>feito </a:t>
            </a:r>
            <a:r>
              <a:rPr sz="4400" spc="-150" dirty="0">
                <a:latin typeface="Noto Sans"/>
                <a:cs typeface="Noto Sans"/>
              </a:rPr>
              <a:t>na</a:t>
            </a:r>
            <a:r>
              <a:rPr sz="4400" spc="730" dirty="0">
                <a:latin typeface="Noto Sans"/>
                <a:cs typeface="Noto Sans"/>
              </a:rPr>
              <a:t> </a:t>
            </a:r>
            <a:r>
              <a:rPr sz="4400" spc="-120" dirty="0">
                <a:latin typeface="Noto Sans"/>
                <a:cs typeface="Noto Sans"/>
              </a:rPr>
              <a:t>tradição</a:t>
            </a:r>
            <a:endParaRPr sz="4400" dirty="0">
              <a:latin typeface="Noto Sans"/>
              <a:cs typeface="Noto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75841" y="8248947"/>
            <a:ext cx="402590" cy="334010"/>
          </a:xfrm>
          <a:custGeom>
            <a:avLst/>
            <a:gdLst/>
            <a:ahLst/>
            <a:cxnLst/>
            <a:rect l="l" t="t" r="r" b="b"/>
            <a:pathLst>
              <a:path w="402590" h="334009">
                <a:moveTo>
                  <a:pt x="192042" y="328832"/>
                </a:moveTo>
                <a:lnTo>
                  <a:pt x="175445" y="312146"/>
                </a:lnTo>
                <a:lnTo>
                  <a:pt x="9330" y="60621"/>
                </a:lnTo>
                <a:lnTo>
                  <a:pt x="0" y="39682"/>
                </a:lnTo>
                <a:lnTo>
                  <a:pt x="1266" y="22946"/>
                </a:lnTo>
                <a:lnTo>
                  <a:pt x="12356" y="11726"/>
                </a:lnTo>
                <a:lnTo>
                  <a:pt x="32499" y="7332"/>
                </a:lnTo>
                <a:lnTo>
                  <a:pt x="368061" y="0"/>
                </a:lnTo>
                <a:lnTo>
                  <a:pt x="388436" y="3532"/>
                </a:lnTo>
                <a:lnTo>
                  <a:pt x="400150" y="14359"/>
                </a:lnTo>
                <a:lnTo>
                  <a:pt x="402363" y="31192"/>
                </a:lnTo>
                <a:lnTo>
                  <a:pt x="394237" y="52740"/>
                </a:lnTo>
                <a:lnTo>
                  <a:pt x="244510" y="309371"/>
                </a:lnTo>
                <a:lnTo>
                  <a:pt x="228849" y="327238"/>
                </a:lnTo>
                <a:lnTo>
                  <a:pt x="210601" y="333794"/>
                </a:lnTo>
                <a:lnTo>
                  <a:pt x="192042" y="328832"/>
                </a:lnTo>
                <a:close/>
              </a:path>
            </a:pathLst>
          </a:custGeom>
          <a:solidFill>
            <a:srgbClr val="6A6D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45373" y="6572915"/>
            <a:ext cx="427355" cy="219075"/>
          </a:xfrm>
          <a:custGeom>
            <a:avLst/>
            <a:gdLst/>
            <a:ahLst/>
            <a:cxnLst/>
            <a:rect l="l" t="t" r="r" b="b"/>
            <a:pathLst>
              <a:path w="427354" h="219075">
                <a:moveTo>
                  <a:pt x="20038" y="206104"/>
                </a:moveTo>
                <a:lnTo>
                  <a:pt x="9015" y="191141"/>
                </a:lnTo>
                <a:lnTo>
                  <a:pt x="4432" y="172508"/>
                </a:lnTo>
                <a:lnTo>
                  <a:pt x="0" y="63622"/>
                </a:lnTo>
                <a:lnTo>
                  <a:pt x="3053" y="44676"/>
                </a:lnTo>
                <a:lnTo>
                  <a:pt x="12825" y="28865"/>
                </a:lnTo>
                <a:lnTo>
                  <a:pt x="27790" y="17842"/>
                </a:lnTo>
                <a:lnTo>
                  <a:pt x="46425" y="13257"/>
                </a:lnTo>
                <a:lnTo>
                  <a:pt x="372038" y="0"/>
                </a:lnTo>
                <a:lnTo>
                  <a:pt x="390983" y="3053"/>
                </a:lnTo>
                <a:lnTo>
                  <a:pt x="406793" y="12823"/>
                </a:lnTo>
                <a:lnTo>
                  <a:pt x="417816" y="27788"/>
                </a:lnTo>
                <a:lnTo>
                  <a:pt x="422399" y="46422"/>
                </a:lnTo>
                <a:lnTo>
                  <a:pt x="426825" y="155303"/>
                </a:lnTo>
                <a:lnTo>
                  <a:pt x="423772" y="174248"/>
                </a:lnTo>
                <a:lnTo>
                  <a:pt x="414000" y="190059"/>
                </a:lnTo>
                <a:lnTo>
                  <a:pt x="399035" y="201083"/>
                </a:lnTo>
                <a:lnTo>
                  <a:pt x="380399" y="205667"/>
                </a:lnTo>
                <a:lnTo>
                  <a:pt x="54796" y="218928"/>
                </a:lnTo>
                <a:lnTo>
                  <a:pt x="35850" y="215874"/>
                </a:lnTo>
                <a:lnTo>
                  <a:pt x="20038" y="206104"/>
                </a:lnTo>
                <a:close/>
              </a:path>
            </a:pathLst>
          </a:custGeom>
          <a:solidFill>
            <a:srgbClr val="6A6D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61757" y="6812523"/>
            <a:ext cx="419100" cy="100965"/>
          </a:xfrm>
          <a:custGeom>
            <a:avLst/>
            <a:gdLst/>
            <a:ahLst/>
            <a:cxnLst/>
            <a:rect l="l" t="t" r="r" b="b"/>
            <a:pathLst>
              <a:path w="419100" h="100965">
                <a:moveTo>
                  <a:pt x="11411" y="87282"/>
                </a:moveTo>
                <a:lnTo>
                  <a:pt x="3370" y="73867"/>
                </a:lnTo>
                <a:lnTo>
                  <a:pt x="0" y="59410"/>
                </a:lnTo>
                <a:lnTo>
                  <a:pt x="2084" y="44700"/>
                </a:lnTo>
                <a:lnTo>
                  <a:pt x="8920" y="30630"/>
                </a:lnTo>
                <a:lnTo>
                  <a:pt x="19501" y="19932"/>
                </a:lnTo>
                <a:lnTo>
                  <a:pt x="32822" y="15337"/>
                </a:lnTo>
                <a:lnTo>
                  <a:pt x="382134" y="0"/>
                </a:lnTo>
                <a:lnTo>
                  <a:pt x="395815" y="3416"/>
                </a:lnTo>
                <a:lnTo>
                  <a:pt x="407287" y="13147"/>
                </a:lnTo>
                <a:lnTo>
                  <a:pt x="415323" y="26560"/>
                </a:lnTo>
                <a:lnTo>
                  <a:pt x="418693" y="41024"/>
                </a:lnTo>
                <a:lnTo>
                  <a:pt x="416608" y="55722"/>
                </a:lnTo>
                <a:lnTo>
                  <a:pt x="409778" y="69789"/>
                </a:lnTo>
                <a:lnTo>
                  <a:pt x="399196" y="80487"/>
                </a:lnTo>
                <a:lnTo>
                  <a:pt x="385858" y="85080"/>
                </a:lnTo>
                <a:lnTo>
                  <a:pt x="36534" y="100430"/>
                </a:lnTo>
                <a:lnTo>
                  <a:pt x="22879" y="97016"/>
                </a:lnTo>
                <a:lnTo>
                  <a:pt x="11411" y="87282"/>
                </a:lnTo>
                <a:close/>
              </a:path>
            </a:pathLst>
          </a:custGeom>
          <a:solidFill>
            <a:srgbClr val="80A5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84087" y="6942344"/>
            <a:ext cx="67945" cy="1292225"/>
          </a:xfrm>
          <a:custGeom>
            <a:avLst/>
            <a:gdLst/>
            <a:ahLst/>
            <a:cxnLst/>
            <a:rect l="l" t="t" r="r" b="b"/>
            <a:pathLst>
              <a:path w="67945" h="1292225">
                <a:moveTo>
                  <a:pt x="9014" y="1285718"/>
                </a:moveTo>
                <a:lnTo>
                  <a:pt x="2401" y="1279295"/>
                </a:lnTo>
                <a:lnTo>
                  <a:pt x="0" y="1271460"/>
                </a:lnTo>
                <a:lnTo>
                  <a:pt x="5613" y="19968"/>
                </a:lnTo>
                <a:lnTo>
                  <a:pt x="8086" y="12151"/>
                </a:lnTo>
                <a:lnTo>
                  <a:pt x="14754" y="5788"/>
                </a:lnTo>
                <a:lnTo>
                  <a:pt x="24615" y="1523"/>
                </a:lnTo>
                <a:lnTo>
                  <a:pt x="36668" y="0"/>
                </a:lnTo>
                <a:lnTo>
                  <a:pt x="48714" y="1636"/>
                </a:lnTo>
                <a:lnTo>
                  <a:pt x="58539" y="5988"/>
                </a:lnTo>
                <a:lnTo>
                  <a:pt x="65147" y="12404"/>
                </a:lnTo>
                <a:lnTo>
                  <a:pt x="67547" y="20233"/>
                </a:lnTo>
                <a:lnTo>
                  <a:pt x="61916" y="1271732"/>
                </a:lnTo>
                <a:lnTo>
                  <a:pt x="59464" y="1279546"/>
                </a:lnTo>
                <a:lnTo>
                  <a:pt x="52810" y="1285907"/>
                </a:lnTo>
                <a:lnTo>
                  <a:pt x="42952" y="1290172"/>
                </a:lnTo>
                <a:lnTo>
                  <a:pt x="30894" y="1291701"/>
                </a:lnTo>
                <a:lnTo>
                  <a:pt x="18843" y="1290072"/>
                </a:lnTo>
                <a:lnTo>
                  <a:pt x="9014" y="1285718"/>
                </a:lnTo>
                <a:close/>
              </a:path>
            </a:pathLst>
          </a:custGeom>
          <a:solidFill>
            <a:srgbClr val="80A5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93756" y="6933435"/>
            <a:ext cx="67945" cy="1292225"/>
          </a:xfrm>
          <a:custGeom>
            <a:avLst/>
            <a:gdLst/>
            <a:ahLst/>
            <a:cxnLst/>
            <a:rect l="l" t="t" r="r" b="b"/>
            <a:pathLst>
              <a:path w="67945" h="1292225">
                <a:moveTo>
                  <a:pt x="9016" y="1285729"/>
                </a:moveTo>
                <a:lnTo>
                  <a:pt x="2405" y="1279308"/>
                </a:lnTo>
                <a:lnTo>
                  <a:pt x="0" y="1271465"/>
                </a:lnTo>
                <a:lnTo>
                  <a:pt x="5600" y="19962"/>
                </a:lnTo>
                <a:lnTo>
                  <a:pt x="8076" y="12149"/>
                </a:lnTo>
                <a:lnTo>
                  <a:pt x="14743" y="5788"/>
                </a:lnTo>
                <a:lnTo>
                  <a:pt x="24604" y="1524"/>
                </a:lnTo>
                <a:lnTo>
                  <a:pt x="36662" y="0"/>
                </a:lnTo>
                <a:lnTo>
                  <a:pt x="48711" y="1636"/>
                </a:lnTo>
                <a:lnTo>
                  <a:pt x="58536" y="5989"/>
                </a:lnTo>
                <a:lnTo>
                  <a:pt x="65145" y="12406"/>
                </a:lnTo>
                <a:lnTo>
                  <a:pt x="67544" y="20235"/>
                </a:lnTo>
                <a:lnTo>
                  <a:pt x="61914" y="1271759"/>
                </a:lnTo>
                <a:lnTo>
                  <a:pt x="59464" y="1279568"/>
                </a:lnTo>
                <a:lnTo>
                  <a:pt x="52805" y="1285922"/>
                </a:lnTo>
                <a:lnTo>
                  <a:pt x="42942" y="1290181"/>
                </a:lnTo>
                <a:lnTo>
                  <a:pt x="30879" y="1291705"/>
                </a:lnTo>
                <a:lnTo>
                  <a:pt x="18838" y="1290077"/>
                </a:lnTo>
                <a:lnTo>
                  <a:pt x="9016" y="1285729"/>
                </a:lnTo>
                <a:close/>
              </a:path>
            </a:pathLst>
          </a:custGeom>
          <a:solidFill>
            <a:srgbClr val="80A5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97848" y="6929909"/>
            <a:ext cx="67945" cy="1292225"/>
          </a:xfrm>
          <a:custGeom>
            <a:avLst/>
            <a:gdLst/>
            <a:ahLst/>
            <a:cxnLst/>
            <a:rect l="l" t="t" r="r" b="b"/>
            <a:pathLst>
              <a:path w="67945" h="1292225">
                <a:moveTo>
                  <a:pt x="9004" y="1285721"/>
                </a:moveTo>
                <a:lnTo>
                  <a:pt x="2397" y="1279298"/>
                </a:lnTo>
                <a:lnTo>
                  <a:pt x="0" y="1271456"/>
                </a:lnTo>
                <a:lnTo>
                  <a:pt x="5616" y="19955"/>
                </a:lnTo>
                <a:lnTo>
                  <a:pt x="8085" y="12143"/>
                </a:lnTo>
                <a:lnTo>
                  <a:pt x="14747" y="5783"/>
                </a:lnTo>
                <a:lnTo>
                  <a:pt x="24605" y="1520"/>
                </a:lnTo>
                <a:lnTo>
                  <a:pt x="36659" y="0"/>
                </a:lnTo>
                <a:lnTo>
                  <a:pt x="48717" y="1630"/>
                </a:lnTo>
                <a:lnTo>
                  <a:pt x="58543" y="5982"/>
                </a:lnTo>
                <a:lnTo>
                  <a:pt x="65150" y="12402"/>
                </a:lnTo>
                <a:lnTo>
                  <a:pt x="67547" y="20235"/>
                </a:lnTo>
                <a:lnTo>
                  <a:pt x="61925" y="1271731"/>
                </a:lnTo>
                <a:lnTo>
                  <a:pt x="59456" y="1279550"/>
                </a:lnTo>
                <a:lnTo>
                  <a:pt x="52793" y="1285912"/>
                </a:lnTo>
                <a:lnTo>
                  <a:pt x="42934" y="1290176"/>
                </a:lnTo>
                <a:lnTo>
                  <a:pt x="30879" y="1291701"/>
                </a:lnTo>
                <a:lnTo>
                  <a:pt x="18829" y="1290073"/>
                </a:lnTo>
                <a:lnTo>
                  <a:pt x="9004" y="1285721"/>
                </a:lnTo>
                <a:close/>
              </a:path>
            </a:pathLst>
          </a:custGeom>
          <a:solidFill>
            <a:srgbClr val="80A5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01949" y="6926373"/>
            <a:ext cx="67945" cy="1292225"/>
          </a:xfrm>
          <a:custGeom>
            <a:avLst/>
            <a:gdLst/>
            <a:ahLst/>
            <a:cxnLst/>
            <a:rect l="l" t="t" r="r" b="b"/>
            <a:pathLst>
              <a:path w="67945" h="1292225">
                <a:moveTo>
                  <a:pt x="9005" y="1285726"/>
                </a:moveTo>
                <a:lnTo>
                  <a:pt x="2397" y="1279306"/>
                </a:lnTo>
                <a:lnTo>
                  <a:pt x="0" y="1271459"/>
                </a:lnTo>
                <a:lnTo>
                  <a:pt x="5613" y="19961"/>
                </a:lnTo>
                <a:lnTo>
                  <a:pt x="8083" y="12147"/>
                </a:lnTo>
                <a:lnTo>
                  <a:pt x="14746" y="5787"/>
                </a:lnTo>
                <a:lnTo>
                  <a:pt x="24605" y="1524"/>
                </a:lnTo>
                <a:lnTo>
                  <a:pt x="36662" y="0"/>
                </a:lnTo>
                <a:lnTo>
                  <a:pt x="48712" y="1633"/>
                </a:lnTo>
                <a:lnTo>
                  <a:pt x="58537" y="5984"/>
                </a:lnTo>
                <a:lnTo>
                  <a:pt x="65142" y="12400"/>
                </a:lnTo>
                <a:lnTo>
                  <a:pt x="67532" y="20230"/>
                </a:lnTo>
                <a:lnTo>
                  <a:pt x="61931" y="1271740"/>
                </a:lnTo>
                <a:lnTo>
                  <a:pt x="59462" y="1279551"/>
                </a:lnTo>
                <a:lnTo>
                  <a:pt x="52800" y="1285911"/>
                </a:lnTo>
                <a:lnTo>
                  <a:pt x="42942" y="1290175"/>
                </a:lnTo>
                <a:lnTo>
                  <a:pt x="30885" y="1291698"/>
                </a:lnTo>
                <a:lnTo>
                  <a:pt x="18832" y="1290072"/>
                </a:lnTo>
                <a:lnTo>
                  <a:pt x="9005" y="1285726"/>
                </a:lnTo>
                <a:close/>
              </a:path>
            </a:pathLst>
          </a:custGeom>
          <a:solidFill>
            <a:srgbClr val="80A5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04179" y="8395115"/>
            <a:ext cx="165177" cy="135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177436" y="5299301"/>
            <a:ext cx="3949065" cy="3949065"/>
          </a:xfrm>
          <a:custGeom>
            <a:avLst/>
            <a:gdLst/>
            <a:ahLst/>
            <a:cxnLst/>
            <a:rect l="l" t="t" r="r" b="b"/>
            <a:pathLst>
              <a:path w="3949065" h="3949065">
                <a:moveTo>
                  <a:pt x="0" y="0"/>
                </a:moveTo>
                <a:lnTo>
                  <a:pt x="3948477" y="0"/>
                </a:lnTo>
                <a:lnTo>
                  <a:pt x="3948477" y="3948463"/>
                </a:lnTo>
                <a:lnTo>
                  <a:pt x="0" y="3948463"/>
                </a:lnTo>
                <a:lnTo>
                  <a:pt x="0" y="0"/>
                </a:lnTo>
                <a:close/>
              </a:path>
            </a:pathLst>
          </a:custGeom>
          <a:ln w="13929">
            <a:solidFill>
              <a:srgbClr val="DBDB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177655" y="5821640"/>
            <a:ext cx="3948240" cy="28953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5950" y="578371"/>
            <a:ext cx="4570095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800" spc="-290" dirty="0"/>
              <a:t>Referências:</a:t>
            </a:r>
            <a:endParaRPr sz="4800" dirty="0"/>
          </a:p>
        </p:txBody>
      </p:sp>
      <p:sp>
        <p:nvSpPr>
          <p:cNvPr id="3" name="object 3"/>
          <p:cNvSpPr txBox="1"/>
          <p:nvPr/>
        </p:nvSpPr>
        <p:spPr>
          <a:xfrm>
            <a:off x="615950" y="2439867"/>
            <a:ext cx="17019270" cy="51867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2150">
              <a:lnSpc>
                <a:spcPct val="116599"/>
              </a:lnSpc>
              <a:spcBef>
                <a:spcPts val="100"/>
              </a:spcBef>
            </a:pPr>
            <a:r>
              <a:rPr sz="3200" spc="-90" dirty="0">
                <a:cs typeface="Noto Sans"/>
              </a:rPr>
              <a:t>ROJO.</a:t>
            </a:r>
            <a:r>
              <a:rPr sz="3200" spc="-5" dirty="0">
                <a:cs typeface="Noto Sans"/>
              </a:rPr>
              <a:t> </a:t>
            </a:r>
            <a:r>
              <a:rPr sz="3200" spc="-100" dirty="0">
                <a:cs typeface="Noto Sans"/>
              </a:rPr>
              <a:t>Roxane.</a:t>
            </a:r>
            <a:r>
              <a:rPr sz="3200" dirty="0">
                <a:cs typeface="Noto Sans"/>
              </a:rPr>
              <a:t> </a:t>
            </a:r>
            <a:r>
              <a:rPr sz="3200" b="1" spc="160" dirty="0">
                <a:cs typeface="Trebuchet MS"/>
              </a:rPr>
              <a:t>Letramento</a:t>
            </a:r>
            <a:r>
              <a:rPr sz="3200" b="1" spc="-145" dirty="0">
                <a:cs typeface="Trebuchet MS"/>
              </a:rPr>
              <a:t> </a:t>
            </a:r>
            <a:r>
              <a:rPr sz="3200" b="1" spc="55" dirty="0">
                <a:cs typeface="Trebuchet MS"/>
              </a:rPr>
              <a:t>e</a:t>
            </a:r>
            <a:r>
              <a:rPr sz="3200" b="1" spc="-150" dirty="0">
                <a:cs typeface="Trebuchet MS"/>
              </a:rPr>
              <a:t> </a:t>
            </a:r>
            <a:r>
              <a:rPr sz="3200" b="1" spc="145" dirty="0">
                <a:cs typeface="Trebuchet MS"/>
              </a:rPr>
              <a:t>capacidades</a:t>
            </a:r>
            <a:r>
              <a:rPr sz="3200" b="1" spc="-145" dirty="0">
                <a:cs typeface="Trebuchet MS"/>
              </a:rPr>
              <a:t> </a:t>
            </a:r>
            <a:r>
              <a:rPr sz="3200" b="1" spc="120" dirty="0">
                <a:cs typeface="Trebuchet MS"/>
              </a:rPr>
              <a:t>de</a:t>
            </a:r>
            <a:r>
              <a:rPr sz="3200" b="1" spc="-145" dirty="0">
                <a:cs typeface="Trebuchet MS"/>
              </a:rPr>
              <a:t> </a:t>
            </a:r>
            <a:r>
              <a:rPr sz="3200" b="1" spc="114" dirty="0">
                <a:cs typeface="Trebuchet MS"/>
              </a:rPr>
              <a:t>leitura</a:t>
            </a:r>
            <a:r>
              <a:rPr sz="3200" b="1" spc="-150" dirty="0">
                <a:cs typeface="Trebuchet MS"/>
              </a:rPr>
              <a:t> </a:t>
            </a:r>
            <a:r>
              <a:rPr sz="3200" b="1" spc="190" dirty="0">
                <a:cs typeface="Trebuchet MS"/>
              </a:rPr>
              <a:t>para</a:t>
            </a:r>
            <a:r>
              <a:rPr sz="3200" b="1" spc="-145" dirty="0">
                <a:cs typeface="Trebuchet MS"/>
              </a:rPr>
              <a:t> </a:t>
            </a:r>
            <a:r>
              <a:rPr sz="3200" b="1" spc="254" dirty="0">
                <a:cs typeface="Trebuchet MS"/>
              </a:rPr>
              <a:t>a</a:t>
            </a:r>
            <a:r>
              <a:rPr sz="3200" b="1" spc="-145" dirty="0">
                <a:cs typeface="Trebuchet MS"/>
              </a:rPr>
              <a:t> </a:t>
            </a:r>
            <a:r>
              <a:rPr sz="3200" b="1" spc="125" dirty="0">
                <a:cs typeface="Trebuchet MS"/>
              </a:rPr>
              <a:t>cidadania</a:t>
            </a:r>
            <a:r>
              <a:rPr sz="3200" spc="125" dirty="0">
                <a:cs typeface="Noto Sans"/>
              </a:rPr>
              <a:t>.</a:t>
            </a:r>
            <a:r>
              <a:rPr sz="3200" spc="-5" dirty="0">
                <a:cs typeface="Noto Sans"/>
              </a:rPr>
              <a:t> </a:t>
            </a:r>
            <a:r>
              <a:rPr sz="3200" spc="-70" dirty="0">
                <a:cs typeface="Noto Sans"/>
              </a:rPr>
              <a:t>São  </a:t>
            </a:r>
            <a:r>
              <a:rPr sz="3200" spc="-120" dirty="0">
                <a:cs typeface="Noto Sans"/>
              </a:rPr>
              <a:t>Paulo: </a:t>
            </a:r>
            <a:r>
              <a:rPr sz="3200" spc="-70" dirty="0">
                <a:cs typeface="Noto Sans"/>
              </a:rPr>
              <a:t>See,</a:t>
            </a:r>
            <a:r>
              <a:rPr sz="3200" spc="105" dirty="0">
                <a:cs typeface="Noto Sans"/>
              </a:rPr>
              <a:t> </a:t>
            </a:r>
            <a:r>
              <a:rPr sz="3200" spc="30" dirty="0">
                <a:cs typeface="Noto Sans"/>
              </a:rPr>
              <a:t>2004.</a:t>
            </a:r>
            <a:endParaRPr sz="3200" dirty="0">
              <a:cs typeface="Noto Sans"/>
            </a:endParaRPr>
          </a:p>
          <a:p>
            <a:pPr>
              <a:lnSpc>
                <a:spcPct val="100000"/>
              </a:lnSpc>
            </a:pPr>
            <a:endParaRPr sz="3200" dirty="0">
              <a:cs typeface="Times New Roman"/>
            </a:endParaRPr>
          </a:p>
          <a:p>
            <a:pPr marL="12700" marR="5080">
              <a:lnSpc>
                <a:spcPct val="116599"/>
              </a:lnSpc>
              <a:tabLst>
                <a:tab pos="3209925" algn="l"/>
              </a:tabLst>
            </a:pPr>
            <a:r>
              <a:rPr sz="3200" spc="-85" dirty="0">
                <a:cs typeface="Noto Sans"/>
              </a:rPr>
              <a:t>LERNER,</a:t>
            </a:r>
            <a:r>
              <a:rPr sz="3200" spc="10" dirty="0">
                <a:cs typeface="Noto Sans"/>
              </a:rPr>
              <a:t> </a:t>
            </a:r>
            <a:r>
              <a:rPr sz="3200" spc="-105" dirty="0">
                <a:cs typeface="Noto Sans"/>
              </a:rPr>
              <a:t>Delia.	</a:t>
            </a:r>
            <a:r>
              <a:rPr sz="3200" b="1" spc="-35" dirty="0">
                <a:cs typeface="Trebuchet MS"/>
              </a:rPr>
              <a:t>É </a:t>
            </a:r>
            <a:r>
              <a:rPr sz="3200" b="1" spc="135" dirty="0">
                <a:cs typeface="Trebuchet MS"/>
              </a:rPr>
              <a:t>possível </a:t>
            </a:r>
            <a:r>
              <a:rPr sz="3200" b="1" spc="60" dirty="0">
                <a:cs typeface="Trebuchet MS"/>
              </a:rPr>
              <a:t>ler </a:t>
            </a:r>
            <a:r>
              <a:rPr sz="3200" b="1" spc="245" dirty="0">
                <a:cs typeface="Trebuchet MS"/>
              </a:rPr>
              <a:t>na </a:t>
            </a:r>
            <a:r>
              <a:rPr sz="3200" b="1" spc="125" dirty="0">
                <a:cs typeface="Trebuchet MS"/>
              </a:rPr>
              <a:t>escola?</a:t>
            </a:r>
            <a:r>
              <a:rPr sz="3200" b="1" spc="-565" dirty="0">
                <a:cs typeface="Trebuchet MS"/>
              </a:rPr>
              <a:t> </a:t>
            </a:r>
            <a:r>
              <a:rPr sz="3200" spc="-210" dirty="0">
                <a:cs typeface="Noto Sans"/>
              </a:rPr>
              <a:t>In: </a:t>
            </a:r>
            <a:r>
              <a:rPr sz="3200" spc="-100" dirty="0">
                <a:cs typeface="Noto Sans"/>
              </a:rPr>
              <a:t>Ministério </a:t>
            </a:r>
            <a:r>
              <a:rPr sz="3200" spc="-95" dirty="0">
                <a:cs typeface="Noto Sans"/>
              </a:rPr>
              <a:t>da </a:t>
            </a:r>
            <a:r>
              <a:rPr sz="3200" spc="-75" dirty="0">
                <a:cs typeface="Noto Sans"/>
              </a:rPr>
              <a:t>Educação. </a:t>
            </a:r>
            <a:r>
              <a:rPr sz="3200" spc="-140" dirty="0">
                <a:cs typeface="Noto Sans"/>
              </a:rPr>
              <a:t>Programa </a:t>
            </a:r>
            <a:r>
              <a:rPr sz="3200" spc="-70" dirty="0">
                <a:cs typeface="Noto Sans"/>
              </a:rPr>
              <a:t>de  </a:t>
            </a:r>
            <a:r>
              <a:rPr sz="3200" spc="-95" dirty="0">
                <a:cs typeface="Noto Sans"/>
              </a:rPr>
              <a:t>Formação </a:t>
            </a:r>
            <a:r>
              <a:rPr sz="3200" spc="-70" dirty="0">
                <a:cs typeface="Noto Sans"/>
              </a:rPr>
              <a:t>de </a:t>
            </a:r>
            <a:r>
              <a:rPr sz="3200" spc="-80" dirty="0">
                <a:cs typeface="Noto Sans"/>
              </a:rPr>
              <a:t>Professores </a:t>
            </a:r>
            <a:r>
              <a:rPr sz="3200" spc="-95" dirty="0">
                <a:cs typeface="Noto Sans"/>
              </a:rPr>
              <a:t>alfabetizadores. </a:t>
            </a:r>
            <a:r>
              <a:rPr sz="3200" spc="-110" dirty="0">
                <a:cs typeface="Noto Sans"/>
              </a:rPr>
              <a:t>Brasília,</a:t>
            </a:r>
            <a:r>
              <a:rPr sz="3200" spc="315" dirty="0">
                <a:cs typeface="Noto Sans"/>
              </a:rPr>
              <a:t> </a:t>
            </a:r>
            <a:r>
              <a:rPr sz="3200" spc="30" dirty="0">
                <a:cs typeface="Noto Sans"/>
              </a:rPr>
              <a:t>2001.</a:t>
            </a:r>
            <a:endParaRPr lang="pt-BR" sz="3200" spc="30" dirty="0">
              <a:cs typeface="Noto Sans"/>
            </a:endParaRPr>
          </a:p>
          <a:p>
            <a:pPr marL="12700" marR="5080">
              <a:lnSpc>
                <a:spcPct val="116599"/>
              </a:lnSpc>
              <a:tabLst>
                <a:tab pos="3209925" algn="l"/>
              </a:tabLst>
            </a:pPr>
            <a:endParaRPr lang="pt-BR" sz="3200" dirty="0"/>
          </a:p>
          <a:p>
            <a:pPr marL="12700" marR="5080">
              <a:lnSpc>
                <a:spcPct val="116599"/>
              </a:lnSpc>
              <a:tabLst>
                <a:tab pos="3209925" algn="l"/>
              </a:tabLst>
            </a:pPr>
            <a:r>
              <a:rPr lang="pt-BR" sz="3200" dirty="0"/>
              <a:t>VOLOCHÍNOV, Valentin N. Palavra na vida e a palavra na poesia. Introdução ao problema da poética sociológica. In: </a:t>
            </a:r>
            <a:r>
              <a:rPr lang="pt-BR" sz="3200" b="1" dirty="0"/>
              <a:t>A construção da enunciação e outros ensaios.</a:t>
            </a:r>
            <a:r>
              <a:rPr lang="pt-BR" sz="3200" dirty="0"/>
              <a:t> Trad. João Wanderley </a:t>
            </a:r>
            <a:r>
              <a:rPr lang="pt-BR" sz="3200" dirty="0" err="1"/>
              <a:t>Geraldi</a:t>
            </a:r>
            <a:r>
              <a:rPr lang="pt-BR" sz="3200" dirty="0"/>
              <a:t>. São Carlos: Pedro &amp; João Editores, 2013.</a:t>
            </a:r>
          </a:p>
          <a:p>
            <a:pPr marL="12700" marR="5080">
              <a:lnSpc>
                <a:spcPct val="116599"/>
              </a:lnSpc>
              <a:tabLst>
                <a:tab pos="3209925" algn="l"/>
              </a:tabLst>
            </a:pPr>
            <a:endParaRPr sz="3600" dirty="0">
              <a:latin typeface="Noto Sans"/>
              <a:cs typeface="Noto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200" y="4826133"/>
            <a:ext cx="8028940" cy="103105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600" spc="-114" dirty="0">
                <a:solidFill>
                  <a:srgbClr val="FFE100"/>
                </a:solidFill>
                <a:latin typeface="Noto Sans"/>
                <a:cs typeface="Noto Sans"/>
              </a:rPr>
              <a:t>O </a:t>
            </a:r>
            <a:r>
              <a:rPr sz="6600" spc="-155" dirty="0">
                <a:solidFill>
                  <a:srgbClr val="FFE100"/>
                </a:solidFill>
                <a:latin typeface="Noto Sans"/>
                <a:cs typeface="Noto Sans"/>
              </a:rPr>
              <a:t>que </a:t>
            </a:r>
            <a:r>
              <a:rPr sz="6600" spc="-110" dirty="0">
                <a:solidFill>
                  <a:srgbClr val="FFE100"/>
                </a:solidFill>
                <a:latin typeface="Noto Sans"/>
                <a:cs typeface="Noto Sans"/>
              </a:rPr>
              <a:t>é </a:t>
            </a:r>
            <a:r>
              <a:rPr sz="6600" spc="-140" dirty="0">
                <a:solidFill>
                  <a:srgbClr val="FFE100"/>
                </a:solidFill>
                <a:latin typeface="Noto Sans"/>
                <a:cs typeface="Noto Sans"/>
              </a:rPr>
              <a:t>o</a:t>
            </a:r>
            <a:r>
              <a:rPr sz="6600" spc="325" dirty="0">
                <a:solidFill>
                  <a:srgbClr val="FFE100"/>
                </a:solidFill>
                <a:latin typeface="Noto Sans"/>
                <a:cs typeface="Noto Sans"/>
              </a:rPr>
              <a:t> </a:t>
            </a:r>
            <a:r>
              <a:rPr sz="6600" spc="-235" dirty="0">
                <a:solidFill>
                  <a:srgbClr val="FFE100"/>
                </a:solidFill>
                <a:latin typeface="Noto Sans"/>
                <a:cs typeface="Noto Sans"/>
              </a:rPr>
              <a:t>Cordel?</a:t>
            </a:r>
            <a:endParaRPr sz="6600" dirty="0">
              <a:latin typeface="Noto Sans"/>
              <a:cs typeface="Noto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378818" y="1028699"/>
            <a:ext cx="7696199" cy="7696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76747" y="5400689"/>
            <a:ext cx="7019909" cy="46196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90600" y="1349761"/>
            <a:ext cx="14682271" cy="291259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84200" marR="959485" indent="-571500">
              <a:lnSpc>
                <a:spcPct val="115599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sz="3600" spc="-75" dirty="0">
                <a:latin typeface="Noto Sans"/>
                <a:cs typeface="Noto Sans"/>
              </a:rPr>
              <a:t>Leandro </a:t>
            </a:r>
            <a:r>
              <a:rPr sz="3600" spc="-70" dirty="0">
                <a:latin typeface="Noto Sans"/>
                <a:cs typeface="Noto Sans"/>
              </a:rPr>
              <a:t>Gomes </a:t>
            </a:r>
            <a:r>
              <a:rPr sz="3600" spc="-55" dirty="0">
                <a:latin typeface="Noto Sans"/>
                <a:cs typeface="Noto Sans"/>
              </a:rPr>
              <a:t>de </a:t>
            </a:r>
            <a:r>
              <a:rPr sz="3600" spc="-90" dirty="0">
                <a:latin typeface="Noto Sans"/>
                <a:cs typeface="Noto Sans"/>
              </a:rPr>
              <a:t>Barros, </a:t>
            </a:r>
            <a:r>
              <a:rPr sz="3600" spc="-70" dirty="0">
                <a:latin typeface="Noto Sans"/>
                <a:cs typeface="Noto Sans"/>
              </a:rPr>
              <a:t>nasceu </a:t>
            </a:r>
            <a:r>
              <a:rPr sz="3600" spc="-120" dirty="0">
                <a:latin typeface="Noto Sans"/>
                <a:cs typeface="Noto Sans"/>
              </a:rPr>
              <a:t>em </a:t>
            </a:r>
            <a:r>
              <a:rPr sz="3600" spc="-110" dirty="0">
                <a:latin typeface="Noto Sans"/>
                <a:cs typeface="Noto Sans"/>
              </a:rPr>
              <a:t>Pombal, </a:t>
            </a:r>
            <a:r>
              <a:rPr sz="3600" spc="-60" dirty="0">
                <a:latin typeface="Noto Sans"/>
                <a:cs typeface="Noto Sans"/>
              </a:rPr>
              <a:t>PB(1865),  </a:t>
            </a:r>
            <a:r>
              <a:rPr sz="3600" spc="-100" dirty="0">
                <a:latin typeface="Noto Sans"/>
                <a:cs typeface="Noto Sans"/>
              </a:rPr>
              <a:t>morreu </a:t>
            </a:r>
            <a:r>
              <a:rPr sz="3600" spc="-120" dirty="0">
                <a:latin typeface="Noto Sans"/>
                <a:cs typeface="Noto Sans"/>
              </a:rPr>
              <a:t>em </a:t>
            </a:r>
            <a:r>
              <a:rPr sz="3600" spc="-95" dirty="0">
                <a:latin typeface="Noto Sans"/>
                <a:cs typeface="Noto Sans"/>
              </a:rPr>
              <a:t>Recife,</a:t>
            </a:r>
            <a:r>
              <a:rPr sz="3600" spc="229" dirty="0">
                <a:latin typeface="Noto Sans"/>
                <a:cs typeface="Noto Sans"/>
              </a:rPr>
              <a:t> </a:t>
            </a:r>
            <a:r>
              <a:rPr sz="3600" spc="-40" dirty="0">
                <a:latin typeface="Noto Sans"/>
                <a:cs typeface="Noto Sans"/>
              </a:rPr>
              <a:t>PE(1918)</a:t>
            </a:r>
            <a:endParaRPr sz="3600" dirty="0">
              <a:latin typeface="Noto Sans"/>
              <a:cs typeface="Noto Sans"/>
            </a:endParaRPr>
          </a:p>
          <a:p>
            <a:pPr marL="584200" marR="5080" indent="-571500">
              <a:lnSpc>
                <a:spcPts val="5960"/>
              </a:lnSpc>
              <a:spcBef>
                <a:spcPts val="335"/>
              </a:spcBef>
              <a:buFont typeface="Arial" panose="020B0604020202020204" pitchFamily="34" charset="0"/>
              <a:buChar char="•"/>
            </a:pPr>
            <a:r>
              <a:rPr sz="3600" spc="-85" dirty="0">
                <a:latin typeface="Noto Sans"/>
                <a:cs typeface="Noto Sans"/>
              </a:rPr>
              <a:t>Pioneiro </a:t>
            </a:r>
            <a:r>
              <a:rPr sz="3600" spc="-110" dirty="0">
                <a:latin typeface="Noto Sans"/>
                <a:cs typeface="Noto Sans"/>
              </a:rPr>
              <a:t>na </a:t>
            </a:r>
            <a:r>
              <a:rPr sz="3600" spc="-105" dirty="0">
                <a:latin typeface="Noto Sans"/>
                <a:cs typeface="Noto Sans"/>
              </a:rPr>
              <a:t>literatura </a:t>
            </a:r>
            <a:r>
              <a:rPr sz="3600" spc="-55" dirty="0">
                <a:latin typeface="Noto Sans"/>
                <a:cs typeface="Noto Sans"/>
              </a:rPr>
              <a:t>de </a:t>
            </a:r>
            <a:r>
              <a:rPr sz="3600" spc="-90" dirty="0">
                <a:latin typeface="Noto Sans"/>
                <a:cs typeface="Noto Sans"/>
              </a:rPr>
              <a:t>cordel: </a:t>
            </a:r>
            <a:r>
              <a:rPr sz="3600" spc="-70" dirty="0">
                <a:latin typeface="Noto Sans"/>
                <a:cs typeface="Noto Sans"/>
              </a:rPr>
              <a:t>escreveu </a:t>
            </a:r>
            <a:r>
              <a:rPr sz="3600" spc="-55" dirty="0">
                <a:latin typeface="Noto Sans"/>
                <a:cs typeface="Noto Sans"/>
              </a:rPr>
              <a:t>cerca de </a:t>
            </a:r>
            <a:r>
              <a:rPr sz="3600" spc="105" dirty="0">
                <a:latin typeface="Noto Sans"/>
                <a:cs typeface="Noto Sans"/>
              </a:rPr>
              <a:t>240 </a:t>
            </a:r>
            <a:r>
              <a:rPr sz="3600" spc="-75" dirty="0" err="1">
                <a:latin typeface="Noto Sans"/>
                <a:cs typeface="Noto Sans"/>
              </a:rPr>
              <a:t>obras</a:t>
            </a:r>
            <a:r>
              <a:rPr sz="3600" spc="-75" dirty="0">
                <a:latin typeface="Noto Sans"/>
                <a:cs typeface="Noto Sans"/>
              </a:rPr>
              <a:t>  </a:t>
            </a:r>
            <a:endParaRPr lang="pt-BR" sz="3600" spc="-75" dirty="0">
              <a:latin typeface="Noto Sans"/>
              <a:cs typeface="Noto Sans"/>
            </a:endParaRPr>
          </a:p>
          <a:p>
            <a:pPr marL="584200" marR="5080" indent="-571500">
              <a:lnSpc>
                <a:spcPts val="5960"/>
              </a:lnSpc>
              <a:spcBef>
                <a:spcPts val="335"/>
              </a:spcBef>
              <a:buFont typeface="Arial" panose="020B0604020202020204" pitchFamily="34" charset="0"/>
              <a:buChar char="•"/>
            </a:pPr>
            <a:r>
              <a:rPr sz="3600" spc="-85" dirty="0" err="1">
                <a:latin typeface="Noto Sans"/>
                <a:cs typeface="Noto Sans"/>
              </a:rPr>
              <a:t>Cadeira</a:t>
            </a:r>
            <a:r>
              <a:rPr lang="pt-BR" sz="3600" spc="-85" dirty="0">
                <a:latin typeface="Noto Sans"/>
                <a:cs typeface="Noto Sans"/>
              </a:rPr>
              <a:t> </a:t>
            </a:r>
            <a:r>
              <a:rPr lang="pt-BR" sz="3600" spc="-100" dirty="0">
                <a:latin typeface="Noto Sans"/>
                <a:cs typeface="Noto Sans"/>
              </a:rPr>
              <a:t>n</a:t>
            </a:r>
            <a:r>
              <a:rPr sz="3600" spc="-100" dirty="0" err="1">
                <a:latin typeface="Noto Sans"/>
                <a:cs typeface="Noto Sans"/>
              </a:rPr>
              <a:t>úm</a:t>
            </a:r>
            <a:r>
              <a:rPr lang="pt-BR" sz="3600" spc="-100">
                <a:latin typeface="Noto Sans"/>
                <a:cs typeface="Noto Sans"/>
              </a:rPr>
              <a:t>ero</a:t>
            </a:r>
            <a:r>
              <a:rPr sz="3600" spc="-100">
                <a:latin typeface="Noto Sans"/>
                <a:cs typeface="Noto Sans"/>
              </a:rPr>
              <a:t> </a:t>
            </a:r>
            <a:r>
              <a:rPr sz="3600" spc="105" dirty="0">
                <a:latin typeface="Noto Sans"/>
                <a:cs typeface="Noto Sans"/>
              </a:rPr>
              <a:t>1 </a:t>
            </a:r>
            <a:r>
              <a:rPr sz="3600" spc="-110" dirty="0">
                <a:latin typeface="Noto Sans"/>
                <a:cs typeface="Noto Sans"/>
              </a:rPr>
              <a:t>na </a:t>
            </a:r>
            <a:r>
              <a:rPr sz="3600" spc="-105" dirty="0">
                <a:latin typeface="Noto Sans"/>
                <a:cs typeface="Noto Sans"/>
              </a:rPr>
              <a:t>Academia </a:t>
            </a:r>
            <a:r>
              <a:rPr sz="3600" spc="-100" dirty="0">
                <a:latin typeface="Noto Sans"/>
                <a:cs typeface="Noto Sans"/>
              </a:rPr>
              <a:t>Brasileira </a:t>
            </a:r>
            <a:r>
              <a:rPr sz="3600" spc="-55" dirty="0">
                <a:latin typeface="Noto Sans"/>
                <a:cs typeface="Noto Sans"/>
              </a:rPr>
              <a:t>de</a:t>
            </a:r>
            <a:r>
              <a:rPr sz="3600" spc="434" dirty="0">
                <a:latin typeface="Noto Sans"/>
                <a:cs typeface="Noto Sans"/>
              </a:rPr>
              <a:t> </a:t>
            </a:r>
            <a:r>
              <a:rPr sz="3600" spc="-70" dirty="0">
                <a:latin typeface="Noto Sans"/>
                <a:cs typeface="Noto Sans"/>
              </a:rPr>
              <a:t>Letras</a:t>
            </a:r>
            <a:endParaRPr sz="3600" dirty="0">
              <a:latin typeface="Noto Sans"/>
              <a:cs typeface="Noto San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16000" y="313108"/>
            <a:ext cx="4797425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spc="-295" dirty="0"/>
              <a:t>O</a:t>
            </a:r>
            <a:r>
              <a:rPr sz="4400" spc="-550" dirty="0"/>
              <a:t> </a:t>
            </a:r>
            <a:r>
              <a:rPr sz="4400" spc="-204" dirty="0"/>
              <a:t>cordelista</a:t>
            </a:r>
            <a:endParaRPr sz="4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65044" y="534986"/>
            <a:ext cx="26162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254" dirty="0"/>
              <a:t>Aula</a:t>
            </a:r>
            <a:r>
              <a:rPr sz="4800" spc="-620" dirty="0"/>
              <a:t> </a:t>
            </a:r>
            <a:r>
              <a:rPr sz="4800" spc="-800" dirty="0"/>
              <a:t>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8680" y="2780179"/>
            <a:ext cx="16476320" cy="586250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70" dirty="0">
                <a:latin typeface="Noto Sans"/>
                <a:cs typeface="Noto Sans"/>
              </a:rPr>
              <a:t>Turmas: </a:t>
            </a:r>
            <a:r>
              <a:rPr sz="4000" spc="5" dirty="0">
                <a:latin typeface="Noto Sans"/>
                <a:cs typeface="Noto Sans"/>
              </a:rPr>
              <a:t>9º</a:t>
            </a:r>
            <a:r>
              <a:rPr sz="4000" spc="155" dirty="0">
                <a:latin typeface="Noto Sans"/>
                <a:cs typeface="Noto Sans"/>
              </a:rPr>
              <a:t> </a:t>
            </a:r>
            <a:r>
              <a:rPr sz="4000" spc="-130" dirty="0" err="1">
                <a:latin typeface="Noto Sans"/>
                <a:cs typeface="Noto Sans"/>
              </a:rPr>
              <a:t>ano</a:t>
            </a:r>
            <a:endParaRPr lang="pt-BR" sz="4000" dirty="0">
              <a:latin typeface="Noto Sans"/>
              <a:cs typeface="Noto Sans"/>
            </a:endParaRPr>
          </a:p>
          <a:p>
            <a:pPr marL="584200" indent="-57150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sz="4000" spc="-140" dirty="0" err="1">
                <a:latin typeface="Noto Sans"/>
                <a:cs typeface="Noto Sans"/>
              </a:rPr>
              <a:t>Apresentar</a:t>
            </a:r>
            <a:r>
              <a:rPr sz="4000" spc="-140" dirty="0">
                <a:latin typeface="Noto Sans"/>
                <a:cs typeface="Noto Sans"/>
              </a:rPr>
              <a:t> </a:t>
            </a:r>
            <a:r>
              <a:rPr sz="4000" spc="-110" dirty="0">
                <a:latin typeface="Noto Sans"/>
                <a:cs typeface="Noto Sans"/>
              </a:rPr>
              <a:t>o </a:t>
            </a:r>
            <a:r>
              <a:rPr sz="4000" spc="-195" dirty="0">
                <a:latin typeface="Noto Sans"/>
                <a:cs typeface="Noto Sans"/>
              </a:rPr>
              <a:t>cordel(origem </a:t>
            </a:r>
            <a:r>
              <a:rPr sz="4000" spc="-90" dirty="0">
                <a:latin typeface="Noto Sans"/>
                <a:cs typeface="Noto Sans"/>
              </a:rPr>
              <a:t>e </a:t>
            </a:r>
            <a:r>
              <a:rPr sz="4000" spc="-180" dirty="0" err="1">
                <a:latin typeface="Noto Sans"/>
                <a:cs typeface="Noto Sans"/>
              </a:rPr>
              <a:t>exemplos</a:t>
            </a:r>
            <a:r>
              <a:rPr sz="4000" spc="-180" dirty="0">
                <a:latin typeface="Noto Sans"/>
                <a:cs typeface="Noto Sans"/>
              </a:rPr>
              <a:t>)</a:t>
            </a:r>
            <a:endParaRPr lang="pt-BR" sz="4000" spc="-180" dirty="0">
              <a:latin typeface="Noto Sans"/>
              <a:cs typeface="Noto Sans"/>
            </a:endParaRPr>
          </a:p>
          <a:p>
            <a:pPr marL="584200" indent="-57150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pt-BR" sz="4000" spc="-180" dirty="0">
                <a:latin typeface="Noto Sans"/>
                <a:cs typeface="Noto Sans"/>
              </a:rPr>
              <a:t>Introdução com música: </a:t>
            </a:r>
            <a:r>
              <a:rPr lang="pt-BR" sz="4000" i="1" spc="-180" dirty="0">
                <a:latin typeface="Noto Sans"/>
                <a:cs typeface="Noto Sans"/>
              </a:rPr>
              <a:t>Literatura de cordel </a:t>
            </a:r>
            <a:r>
              <a:rPr lang="pt-BR" sz="4000" spc="-180" dirty="0">
                <a:latin typeface="Noto Sans"/>
                <a:cs typeface="Noto Sans"/>
              </a:rPr>
              <a:t>de</a:t>
            </a:r>
            <a:r>
              <a:rPr lang="pt-BR" sz="4000" i="1" spc="-180" dirty="0">
                <a:latin typeface="Noto Sans"/>
                <a:cs typeface="Noto Sans"/>
              </a:rPr>
              <a:t> </a:t>
            </a:r>
            <a:r>
              <a:rPr lang="pt-BR" sz="4000" spc="-180" dirty="0">
                <a:latin typeface="Noto Sans"/>
                <a:cs typeface="Noto Sans"/>
              </a:rPr>
              <a:t>Francisco Diniz</a:t>
            </a:r>
            <a:r>
              <a:rPr sz="4000" spc="-180" dirty="0">
                <a:latin typeface="Noto Sans"/>
                <a:cs typeface="Noto Sans"/>
              </a:rPr>
              <a:t>  </a:t>
            </a:r>
            <a:endParaRPr lang="pt-BR" sz="4000" spc="-180" dirty="0">
              <a:latin typeface="Noto Sans"/>
              <a:cs typeface="Noto Sans"/>
            </a:endParaRPr>
          </a:p>
          <a:p>
            <a:pPr marL="584200" indent="-57150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sz="4000" spc="-120" dirty="0">
                <a:latin typeface="Noto Sans"/>
                <a:cs typeface="Noto Sans"/>
              </a:rPr>
              <a:t>Discuss</a:t>
            </a:r>
            <a:r>
              <a:rPr lang="pt-BR" sz="4000" spc="-120" dirty="0" err="1">
                <a:latin typeface="Noto Sans"/>
                <a:cs typeface="Noto Sans"/>
              </a:rPr>
              <a:t>ão</a:t>
            </a:r>
            <a:r>
              <a:rPr sz="4000" spc="-120" dirty="0">
                <a:latin typeface="Noto Sans"/>
                <a:cs typeface="Noto Sans"/>
              </a:rPr>
              <a:t> </a:t>
            </a:r>
            <a:r>
              <a:rPr lang="pt-BR" sz="4000" spc="-120" dirty="0">
                <a:latin typeface="Noto Sans"/>
                <a:cs typeface="Noto Sans"/>
              </a:rPr>
              <a:t>sobre o que </a:t>
            </a:r>
            <a:r>
              <a:rPr sz="4000" spc="-185" dirty="0" err="1">
                <a:latin typeface="Noto Sans"/>
                <a:cs typeface="Noto Sans"/>
              </a:rPr>
              <a:t>foi</a:t>
            </a:r>
            <a:r>
              <a:rPr sz="4000" spc="630" dirty="0">
                <a:latin typeface="Noto Sans"/>
                <a:cs typeface="Noto Sans"/>
              </a:rPr>
              <a:t> </a:t>
            </a:r>
            <a:r>
              <a:rPr sz="4000" spc="-130" dirty="0" err="1">
                <a:latin typeface="Noto Sans"/>
                <a:cs typeface="Noto Sans"/>
              </a:rPr>
              <a:t>apresentado</a:t>
            </a:r>
            <a:endParaRPr lang="pt-BR" sz="4000" spc="-130" dirty="0">
              <a:latin typeface="Noto Sans"/>
              <a:cs typeface="Noto Sans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pt-BR" sz="4400" spc="-130" dirty="0">
              <a:latin typeface="Noto Sans"/>
              <a:cs typeface="Noto Sans"/>
            </a:endParaRPr>
          </a:p>
          <a:p>
            <a:pPr marL="12700">
              <a:spcBef>
                <a:spcPts val="95"/>
              </a:spcBef>
            </a:pPr>
            <a:r>
              <a:rPr lang="pt-BR" sz="3200" dirty="0">
                <a:solidFill>
                  <a:srgbClr val="7030A0"/>
                </a:solidFill>
                <a:latin typeface="Noto Sans"/>
              </a:rPr>
              <a:t>Mediante a entonação, a palavra se relaciona diretamente com a vida. E antes de tudo, justamente na entonação o falante se relaciona com os ouvintes: a entonação é social por excelência. É, sobretudo, sensível para com qualquer oscilação da atmosfera social em torno do falante.(VOLOCHINÓV, 2013, </a:t>
            </a:r>
            <a:r>
              <a:rPr lang="pt-BR" sz="3200" dirty="0" err="1">
                <a:solidFill>
                  <a:srgbClr val="7030A0"/>
                </a:solidFill>
                <a:latin typeface="Noto Sans"/>
              </a:rPr>
              <a:t>pág</a:t>
            </a:r>
            <a:r>
              <a:rPr lang="pt-BR" sz="3200" dirty="0">
                <a:solidFill>
                  <a:srgbClr val="7030A0"/>
                </a:solidFill>
                <a:latin typeface="Noto Sans"/>
              </a:rPr>
              <a:t> 82)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400" dirty="0">
              <a:latin typeface="Noto Sans"/>
              <a:cs typeface="Noto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38465" y="1562100"/>
            <a:ext cx="16138525" cy="312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2900"/>
              </a:lnSpc>
              <a:spcBef>
                <a:spcPts val="95"/>
              </a:spcBef>
            </a:pPr>
            <a:r>
              <a:rPr sz="3600" b="0" spc="-145" dirty="0">
                <a:solidFill>
                  <a:srgbClr val="72036E"/>
                </a:solidFill>
                <a:latin typeface="Noto Sans"/>
                <a:cs typeface="Noto Sans"/>
              </a:rPr>
              <a:t>A </a:t>
            </a:r>
            <a:r>
              <a:rPr sz="3600" b="0" spc="-105" dirty="0">
                <a:solidFill>
                  <a:srgbClr val="72036E"/>
                </a:solidFill>
                <a:latin typeface="Noto Sans"/>
                <a:cs typeface="Noto Sans"/>
              </a:rPr>
              <a:t>leitura </a:t>
            </a:r>
            <a:r>
              <a:rPr sz="3600" b="0" spc="-95" dirty="0">
                <a:solidFill>
                  <a:srgbClr val="72036E"/>
                </a:solidFill>
                <a:latin typeface="Noto Sans"/>
                <a:cs typeface="Noto Sans"/>
              </a:rPr>
              <a:t>passa, </a:t>
            </a:r>
            <a:r>
              <a:rPr sz="3600" b="0" spc="-110" dirty="0">
                <a:solidFill>
                  <a:srgbClr val="72036E"/>
                </a:solidFill>
                <a:latin typeface="Noto Sans"/>
                <a:cs typeface="Noto Sans"/>
              </a:rPr>
              <a:t>primeiro, </a:t>
            </a:r>
            <a:r>
              <a:rPr sz="3600" b="0" spc="-114" dirty="0">
                <a:solidFill>
                  <a:srgbClr val="72036E"/>
                </a:solidFill>
                <a:latin typeface="Noto Sans"/>
                <a:cs typeface="Noto Sans"/>
              </a:rPr>
              <a:t>a </a:t>
            </a:r>
            <a:r>
              <a:rPr sz="3600" b="0" spc="-70" dirty="0">
                <a:solidFill>
                  <a:srgbClr val="72036E"/>
                </a:solidFill>
                <a:latin typeface="Noto Sans"/>
                <a:cs typeface="Noto Sans"/>
              </a:rPr>
              <a:t>ser </a:t>
            </a:r>
            <a:r>
              <a:rPr sz="3600" b="0" spc="-95" dirty="0">
                <a:solidFill>
                  <a:srgbClr val="72036E"/>
                </a:solidFill>
                <a:latin typeface="Noto Sans"/>
                <a:cs typeface="Noto Sans"/>
              </a:rPr>
              <a:t>enfocada </a:t>
            </a:r>
            <a:r>
              <a:rPr sz="3600" b="0" spc="-100" dirty="0">
                <a:solidFill>
                  <a:srgbClr val="72036E"/>
                </a:solidFill>
                <a:latin typeface="Noto Sans"/>
                <a:cs typeface="Noto Sans"/>
              </a:rPr>
              <a:t>não </a:t>
            </a:r>
            <a:r>
              <a:rPr sz="3600" b="0" spc="-90" dirty="0">
                <a:solidFill>
                  <a:srgbClr val="72036E"/>
                </a:solidFill>
                <a:latin typeface="Noto Sans"/>
                <a:cs typeface="Noto Sans"/>
              </a:rPr>
              <a:t>apenas </a:t>
            </a:r>
            <a:r>
              <a:rPr sz="3600" b="0" spc="-95" dirty="0">
                <a:solidFill>
                  <a:srgbClr val="72036E"/>
                </a:solidFill>
                <a:latin typeface="Noto Sans"/>
                <a:cs typeface="Noto Sans"/>
              </a:rPr>
              <a:t>como </a:t>
            </a:r>
            <a:r>
              <a:rPr sz="3600" b="0" spc="-150" dirty="0">
                <a:solidFill>
                  <a:srgbClr val="72036E"/>
                </a:solidFill>
                <a:latin typeface="Noto Sans"/>
                <a:cs typeface="Noto Sans"/>
              </a:rPr>
              <a:t>um </a:t>
            </a:r>
            <a:r>
              <a:rPr sz="3600" b="0" spc="-100" dirty="0">
                <a:solidFill>
                  <a:srgbClr val="72036E"/>
                </a:solidFill>
                <a:latin typeface="Noto Sans"/>
                <a:cs typeface="Noto Sans"/>
              </a:rPr>
              <a:t>ato </a:t>
            </a:r>
            <a:r>
              <a:rPr sz="3600" b="0" spc="-70" dirty="0">
                <a:solidFill>
                  <a:srgbClr val="72036E"/>
                </a:solidFill>
                <a:latin typeface="Noto Sans"/>
                <a:cs typeface="Noto Sans"/>
              </a:rPr>
              <a:t>de  </a:t>
            </a:r>
            <a:r>
              <a:rPr sz="3600" b="0" spc="-90" dirty="0">
                <a:solidFill>
                  <a:srgbClr val="72036E"/>
                </a:solidFill>
                <a:latin typeface="Noto Sans"/>
                <a:cs typeface="Noto Sans"/>
              </a:rPr>
              <a:t>decodificação, </a:t>
            </a:r>
            <a:r>
              <a:rPr sz="3600" b="0" spc="-70" dirty="0">
                <a:solidFill>
                  <a:srgbClr val="72036E"/>
                </a:solidFill>
                <a:latin typeface="Noto Sans"/>
                <a:cs typeface="Noto Sans"/>
              </a:rPr>
              <a:t>de </a:t>
            </a:r>
            <a:r>
              <a:rPr sz="3600" b="0" spc="-85" dirty="0">
                <a:solidFill>
                  <a:srgbClr val="72036E"/>
                </a:solidFill>
                <a:latin typeface="Noto Sans"/>
                <a:cs typeface="Noto Sans"/>
              </a:rPr>
              <a:t>transposição </a:t>
            </a:r>
            <a:r>
              <a:rPr sz="3600" b="0" spc="-70" dirty="0">
                <a:solidFill>
                  <a:srgbClr val="72036E"/>
                </a:solidFill>
                <a:latin typeface="Noto Sans"/>
                <a:cs typeface="Noto Sans"/>
              </a:rPr>
              <a:t>de </a:t>
            </a:r>
            <a:r>
              <a:rPr sz="3600" b="0" spc="-150" dirty="0">
                <a:solidFill>
                  <a:srgbClr val="72036E"/>
                </a:solidFill>
                <a:latin typeface="Noto Sans"/>
                <a:cs typeface="Noto Sans"/>
              </a:rPr>
              <a:t>um </a:t>
            </a:r>
            <a:r>
              <a:rPr sz="3600" b="0" spc="-120" dirty="0">
                <a:solidFill>
                  <a:srgbClr val="72036E"/>
                </a:solidFill>
                <a:latin typeface="Noto Sans"/>
                <a:cs typeface="Noto Sans"/>
              </a:rPr>
              <a:t>código </a:t>
            </a:r>
            <a:r>
              <a:rPr sz="3600" b="0" spc="-125" dirty="0">
                <a:solidFill>
                  <a:srgbClr val="72036E"/>
                </a:solidFill>
                <a:latin typeface="Noto Sans"/>
                <a:cs typeface="Noto Sans"/>
              </a:rPr>
              <a:t>(escrito) </a:t>
            </a:r>
            <a:r>
              <a:rPr sz="3600" b="0" spc="-114" dirty="0">
                <a:solidFill>
                  <a:srgbClr val="72036E"/>
                </a:solidFill>
                <a:latin typeface="Noto Sans"/>
                <a:cs typeface="Noto Sans"/>
              </a:rPr>
              <a:t>a </a:t>
            </a:r>
            <a:r>
              <a:rPr sz="3600" b="0" spc="-90" dirty="0">
                <a:solidFill>
                  <a:srgbClr val="72036E"/>
                </a:solidFill>
                <a:latin typeface="Noto Sans"/>
                <a:cs typeface="Noto Sans"/>
              </a:rPr>
              <a:t>outro </a:t>
            </a:r>
            <a:r>
              <a:rPr sz="3600" b="0" spc="-165" dirty="0">
                <a:solidFill>
                  <a:srgbClr val="72036E"/>
                </a:solidFill>
                <a:latin typeface="Noto Sans"/>
                <a:cs typeface="Noto Sans"/>
              </a:rPr>
              <a:t>(oral), </a:t>
            </a:r>
            <a:r>
              <a:rPr sz="3600" b="0" spc="-125" dirty="0">
                <a:solidFill>
                  <a:srgbClr val="72036E"/>
                </a:solidFill>
                <a:latin typeface="Noto Sans"/>
                <a:cs typeface="Noto Sans"/>
              </a:rPr>
              <a:t>mas </a:t>
            </a:r>
            <a:r>
              <a:rPr sz="3600" b="0" spc="-95" dirty="0">
                <a:solidFill>
                  <a:srgbClr val="72036E"/>
                </a:solidFill>
                <a:latin typeface="Noto Sans"/>
                <a:cs typeface="Noto Sans"/>
              </a:rPr>
              <a:t>como  </a:t>
            </a:r>
            <a:r>
              <a:rPr sz="3600" b="0" spc="-150" dirty="0">
                <a:solidFill>
                  <a:srgbClr val="72036E"/>
                </a:solidFill>
                <a:latin typeface="Noto Sans"/>
                <a:cs typeface="Noto Sans"/>
              </a:rPr>
              <a:t>um </a:t>
            </a:r>
            <a:r>
              <a:rPr sz="3600" b="0" spc="-100" dirty="0">
                <a:solidFill>
                  <a:srgbClr val="72036E"/>
                </a:solidFill>
                <a:latin typeface="Noto Sans"/>
                <a:cs typeface="Noto Sans"/>
              </a:rPr>
              <a:t>ato </a:t>
            </a:r>
            <a:r>
              <a:rPr sz="3600" b="0" spc="-70" dirty="0">
                <a:solidFill>
                  <a:srgbClr val="72036E"/>
                </a:solidFill>
                <a:latin typeface="Noto Sans"/>
                <a:cs typeface="Noto Sans"/>
              </a:rPr>
              <a:t>de </a:t>
            </a:r>
            <a:r>
              <a:rPr sz="3600" b="0" spc="-114" dirty="0">
                <a:solidFill>
                  <a:srgbClr val="72036E"/>
                </a:solidFill>
                <a:latin typeface="Noto Sans"/>
                <a:cs typeface="Noto Sans"/>
              </a:rPr>
              <a:t>cognição, </a:t>
            </a:r>
            <a:r>
              <a:rPr sz="3600" b="0" spc="-70" dirty="0">
                <a:solidFill>
                  <a:srgbClr val="72036E"/>
                </a:solidFill>
                <a:latin typeface="Noto Sans"/>
                <a:cs typeface="Noto Sans"/>
              </a:rPr>
              <a:t>de </a:t>
            </a:r>
            <a:r>
              <a:rPr sz="3600" b="0" spc="-90" dirty="0">
                <a:solidFill>
                  <a:srgbClr val="72036E"/>
                </a:solidFill>
                <a:latin typeface="Noto Sans"/>
                <a:cs typeface="Noto Sans"/>
              </a:rPr>
              <a:t>compreensão, </a:t>
            </a:r>
            <a:r>
              <a:rPr sz="3600" b="0" spc="-85" dirty="0">
                <a:solidFill>
                  <a:srgbClr val="72036E"/>
                </a:solidFill>
                <a:latin typeface="Noto Sans"/>
                <a:cs typeface="Noto Sans"/>
              </a:rPr>
              <a:t>que </a:t>
            </a:r>
            <a:r>
              <a:rPr sz="3600" b="0" spc="-114" dirty="0">
                <a:solidFill>
                  <a:srgbClr val="72036E"/>
                </a:solidFill>
                <a:latin typeface="Noto Sans"/>
                <a:cs typeface="Noto Sans"/>
              </a:rPr>
              <a:t>envolve </a:t>
            </a:r>
            <a:r>
              <a:rPr sz="3600" b="0" spc="-90" dirty="0">
                <a:solidFill>
                  <a:srgbClr val="72036E"/>
                </a:solidFill>
                <a:latin typeface="Noto Sans"/>
                <a:cs typeface="Noto Sans"/>
              </a:rPr>
              <a:t>conhecimento </a:t>
            </a:r>
            <a:r>
              <a:rPr sz="3600" b="0" spc="-70" dirty="0">
                <a:solidFill>
                  <a:srgbClr val="72036E"/>
                </a:solidFill>
                <a:latin typeface="Noto Sans"/>
                <a:cs typeface="Noto Sans"/>
              </a:rPr>
              <a:t>de </a:t>
            </a:r>
            <a:r>
              <a:rPr sz="3600" b="0" spc="-120" dirty="0">
                <a:solidFill>
                  <a:srgbClr val="72036E"/>
                </a:solidFill>
                <a:latin typeface="Noto Sans"/>
                <a:cs typeface="Noto Sans"/>
              </a:rPr>
              <a:t>mundo,  </a:t>
            </a:r>
            <a:r>
              <a:rPr sz="3600" b="0" spc="-90" dirty="0">
                <a:solidFill>
                  <a:srgbClr val="72036E"/>
                </a:solidFill>
                <a:latin typeface="Noto Sans"/>
                <a:cs typeface="Noto Sans"/>
              </a:rPr>
              <a:t>conhecimento </a:t>
            </a:r>
            <a:r>
              <a:rPr sz="3600" b="0" spc="-70" dirty="0">
                <a:solidFill>
                  <a:srgbClr val="72036E"/>
                </a:solidFill>
                <a:latin typeface="Noto Sans"/>
                <a:cs typeface="Noto Sans"/>
              </a:rPr>
              <a:t>de </a:t>
            </a:r>
            <a:r>
              <a:rPr sz="3600" b="0" spc="-90" dirty="0">
                <a:solidFill>
                  <a:srgbClr val="72036E"/>
                </a:solidFill>
                <a:latin typeface="Noto Sans"/>
                <a:cs typeface="Noto Sans"/>
              </a:rPr>
              <a:t>práticas </a:t>
            </a:r>
            <a:r>
              <a:rPr sz="3600" b="0" spc="-80" dirty="0">
                <a:solidFill>
                  <a:srgbClr val="72036E"/>
                </a:solidFill>
                <a:latin typeface="Noto Sans"/>
                <a:cs typeface="Noto Sans"/>
              </a:rPr>
              <a:t>sociais </a:t>
            </a:r>
            <a:r>
              <a:rPr sz="3600" b="0" spc="-60" dirty="0">
                <a:solidFill>
                  <a:srgbClr val="72036E"/>
                </a:solidFill>
                <a:latin typeface="Noto Sans"/>
                <a:cs typeface="Noto Sans"/>
              </a:rPr>
              <a:t>e </a:t>
            </a:r>
            <a:r>
              <a:rPr sz="3600" b="0" spc="-90" dirty="0">
                <a:solidFill>
                  <a:srgbClr val="72036E"/>
                </a:solidFill>
                <a:latin typeface="Noto Sans"/>
                <a:cs typeface="Noto Sans"/>
              </a:rPr>
              <a:t>conhecimentos </a:t>
            </a:r>
            <a:r>
              <a:rPr sz="3600" b="0" spc="-114" dirty="0">
                <a:solidFill>
                  <a:srgbClr val="72036E"/>
                </a:solidFill>
                <a:latin typeface="Noto Sans"/>
                <a:cs typeface="Noto Sans"/>
              </a:rPr>
              <a:t>linguísticos </a:t>
            </a:r>
            <a:r>
              <a:rPr sz="3600" b="0" spc="-120" dirty="0">
                <a:solidFill>
                  <a:srgbClr val="72036E"/>
                </a:solidFill>
                <a:latin typeface="Noto Sans"/>
                <a:cs typeface="Noto Sans"/>
              </a:rPr>
              <a:t>muito </a:t>
            </a:r>
            <a:r>
              <a:rPr sz="3600" b="0" spc="-125" dirty="0">
                <a:solidFill>
                  <a:srgbClr val="72036E"/>
                </a:solidFill>
                <a:latin typeface="Noto Sans"/>
                <a:cs typeface="Noto Sans"/>
              </a:rPr>
              <a:t>além </a:t>
            </a:r>
            <a:r>
              <a:rPr sz="3600" b="0" spc="-70" dirty="0">
                <a:solidFill>
                  <a:srgbClr val="72036E"/>
                </a:solidFill>
                <a:latin typeface="Noto Sans"/>
                <a:cs typeface="Noto Sans"/>
              </a:rPr>
              <a:t>dos  </a:t>
            </a:r>
            <a:r>
              <a:rPr sz="3600" b="0" spc="-80" dirty="0">
                <a:solidFill>
                  <a:srgbClr val="72036E"/>
                </a:solidFill>
                <a:latin typeface="Noto Sans"/>
                <a:cs typeface="Noto Sans"/>
              </a:rPr>
              <a:t>fonemas(ROJO,2004, </a:t>
            </a:r>
            <a:r>
              <a:rPr sz="3600" b="0" spc="-180" dirty="0">
                <a:solidFill>
                  <a:srgbClr val="72036E"/>
                </a:solidFill>
                <a:latin typeface="Noto Sans"/>
                <a:cs typeface="Noto Sans"/>
              </a:rPr>
              <a:t>pág</a:t>
            </a:r>
            <a:r>
              <a:rPr sz="3600" b="0" spc="65" dirty="0">
                <a:solidFill>
                  <a:srgbClr val="72036E"/>
                </a:solidFill>
                <a:latin typeface="Noto Sans"/>
                <a:cs typeface="Noto Sans"/>
              </a:rPr>
              <a:t> </a:t>
            </a:r>
            <a:r>
              <a:rPr sz="3600" b="0" spc="-114" dirty="0">
                <a:solidFill>
                  <a:srgbClr val="72036E"/>
                </a:solidFill>
                <a:latin typeface="Noto Sans"/>
                <a:cs typeface="Noto Sans"/>
              </a:rPr>
              <a:t>3).</a:t>
            </a:r>
            <a:endParaRPr sz="3600" dirty="0">
              <a:latin typeface="Noto Sans"/>
              <a:cs typeface="Noto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4400" y="5336227"/>
            <a:ext cx="11201400" cy="65717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3585210">
              <a:lnSpc>
                <a:spcPct val="110600"/>
              </a:lnSpc>
              <a:spcBef>
                <a:spcPts val="95"/>
              </a:spcBef>
            </a:pPr>
            <a:r>
              <a:rPr sz="4200" b="1" spc="165" dirty="0" err="1">
                <a:latin typeface="Trebuchet MS"/>
                <a:cs typeface="Trebuchet MS"/>
              </a:rPr>
              <a:t>Discussão</a:t>
            </a:r>
            <a:r>
              <a:rPr sz="4200" b="1" spc="165" dirty="0">
                <a:latin typeface="Trebuchet MS"/>
                <a:cs typeface="Trebuchet MS"/>
              </a:rPr>
              <a:t>:</a:t>
            </a:r>
            <a:endParaRPr lang="pt-BR" sz="4200" b="1" spc="165" dirty="0">
              <a:latin typeface="Trebuchet MS"/>
              <a:cs typeface="Trebuchet MS"/>
            </a:endParaRPr>
          </a:p>
          <a:p>
            <a:pPr marL="583565" marR="3585210" indent="-571500">
              <a:lnSpc>
                <a:spcPct val="1106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pt-BR" sz="4200" spc="165" dirty="0">
                <a:latin typeface="Noto Sans"/>
                <a:cs typeface="Trebuchet MS"/>
              </a:rPr>
              <a:t>Contexto</a:t>
            </a:r>
          </a:p>
          <a:p>
            <a:pPr marL="583565" marR="3585210" indent="-571500">
              <a:lnSpc>
                <a:spcPct val="1106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pt-BR" sz="4200" spc="165" dirty="0">
                <a:latin typeface="Noto Sans"/>
                <a:cs typeface="Trebuchet MS"/>
              </a:rPr>
              <a:t>Linguagem</a:t>
            </a:r>
          </a:p>
          <a:p>
            <a:pPr marL="583565" marR="3585210" indent="-571500">
              <a:lnSpc>
                <a:spcPct val="1106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pt-BR" sz="4200" spc="165" dirty="0">
                <a:latin typeface="Noto Sans"/>
                <a:cs typeface="Trebuchet MS"/>
              </a:rPr>
              <a:t>Vocabulário</a:t>
            </a:r>
          </a:p>
          <a:p>
            <a:pPr marL="583565" marR="3585210" indent="-571500">
              <a:lnSpc>
                <a:spcPct val="1106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pt-BR" sz="4200" spc="165" dirty="0">
                <a:latin typeface="Noto Sans"/>
                <a:cs typeface="Trebuchet MS"/>
              </a:rPr>
              <a:t>Percepções dos alunos</a:t>
            </a:r>
          </a:p>
          <a:p>
            <a:pPr marL="583565" marR="3585210" indent="-571500">
              <a:lnSpc>
                <a:spcPct val="1106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pt-BR" sz="4200" spc="165" dirty="0">
                <a:latin typeface="Noto Sans"/>
                <a:cs typeface="Trebuchet MS"/>
              </a:rPr>
              <a:t>Leitura como prática social</a:t>
            </a:r>
          </a:p>
          <a:p>
            <a:pPr marL="12065" marR="3585210">
              <a:lnSpc>
                <a:spcPct val="110600"/>
              </a:lnSpc>
              <a:spcBef>
                <a:spcPts val="95"/>
              </a:spcBef>
            </a:pPr>
            <a:endParaRPr lang="pt-BR" sz="4200" dirty="0">
              <a:latin typeface="Noto Sans"/>
              <a:cs typeface="Trebuchet MS"/>
            </a:endParaRPr>
          </a:p>
          <a:p>
            <a:pPr marL="12065" marR="3585210">
              <a:lnSpc>
                <a:spcPct val="110600"/>
              </a:lnSpc>
              <a:spcBef>
                <a:spcPts val="95"/>
              </a:spcBef>
            </a:pPr>
            <a:endParaRPr lang="pt-BR" sz="4200" b="1" spc="165" dirty="0">
              <a:latin typeface="Noto Sans"/>
              <a:cs typeface="Trebuchet MS"/>
            </a:endParaRPr>
          </a:p>
          <a:p>
            <a:pPr marL="12065" marR="3585210">
              <a:lnSpc>
                <a:spcPct val="110600"/>
              </a:lnSpc>
              <a:spcBef>
                <a:spcPts val="95"/>
              </a:spcBef>
            </a:pPr>
            <a:endParaRPr lang="pt-BR" sz="4200" b="1" spc="165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7348" y="2781300"/>
            <a:ext cx="11997690" cy="1790234"/>
          </a:xfrm>
          <a:prstGeom prst="rect">
            <a:avLst/>
          </a:prstGeom>
        </p:spPr>
        <p:txBody>
          <a:bodyPr vert="horz" wrap="square" lIns="0" tIns="157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40"/>
              </a:spcBef>
            </a:pPr>
            <a:r>
              <a:rPr sz="4800" spc="-210" dirty="0"/>
              <a:t>Aula</a:t>
            </a:r>
            <a:r>
              <a:rPr sz="4800" spc="-459" dirty="0"/>
              <a:t> </a:t>
            </a:r>
            <a:r>
              <a:rPr sz="4800" spc="-685" dirty="0"/>
              <a:t>2</a:t>
            </a:r>
            <a:endParaRPr sz="4800" dirty="0"/>
          </a:p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sz="4800" b="0" spc="-130" dirty="0">
                <a:latin typeface="Noto Sans"/>
                <a:cs typeface="Noto Sans"/>
              </a:rPr>
              <a:t>Leitura </a:t>
            </a:r>
            <a:r>
              <a:rPr sz="4800" b="0" spc="-85" dirty="0">
                <a:latin typeface="Noto Sans"/>
                <a:cs typeface="Noto Sans"/>
              </a:rPr>
              <a:t>de </a:t>
            </a:r>
            <a:r>
              <a:rPr sz="4800" b="0" i="1" spc="-335" dirty="0">
                <a:latin typeface="Arial"/>
                <a:cs typeface="Arial"/>
              </a:rPr>
              <a:t>O </a:t>
            </a:r>
            <a:r>
              <a:rPr sz="4800" b="0" i="1" spc="-95" dirty="0">
                <a:latin typeface="Arial"/>
                <a:cs typeface="Arial"/>
              </a:rPr>
              <a:t>povo </a:t>
            </a:r>
            <a:r>
              <a:rPr sz="4800" b="0" i="1" spc="10" dirty="0">
                <a:latin typeface="Arial"/>
                <a:cs typeface="Arial"/>
              </a:rPr>
              <a:t>na </a:t>
            </a:r>
            <a:r>
              <a:rPr sz="4800" b="0" i="1" spc="-130" dirty="0">
                <a:latin typeface="Arial"/>
                <a:cs typeface="Arial"/>
              </a:rPr>
              <a:t>cruz </a:t>
            </a:r>
            <a:r>
              <a:rPr sz="4800" b="0" spc="-70" dirty="0">
                <a:latin typeface="Noto Sans"/>
                <a:cs typeface="Noto Sans"/>
              </a:rPr>
              <a:t>e</a:t>
            </a:r>
            <a:r>
              <a:rPr sz="4800" b="0" spc="335" dirty="0">
                <a:latin typeface="Noto Sans"/>
                <a:cs typeface="Noto Sans"/>
              </a:rPr>
              <a:t> </a:t>
            </a:r>
            <a:r>
              <a:rPr sz="4800" b="0" spc="-100" dirty="0">
                <a:latin typeface="Noto Sans"/>
                <a:cs typeface="Noto Sans"/>
              </a:rPr>
              <a:t>discussão</a:t>
            </a:r>
            <a:endParaRPr sz="4800" dirty="0">
              <a:latin typeface="Noto Sans"/>
              <a:cs typeface="Noto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8450" y="6162668"/>
            <a:ext cx="13872210" cy="2537233"/>
          </a:xfrm>
          <a:prstGeom prst="rect">
            <a:avLst/>
          </a:prstGeom>
        </p:spPr>
        <p:txBody>
          <a:bodyPr vert="horz" wrap="square" lIns="0" tIns="48831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3845"/>
              </a:spcBef>
            </a:pPr>
            <a:r>
              <a:rPr sz="4800" b="1" spc="-225" dirty="0">
                <a:latin typeface="Verdana"/>
                <a:cs typeface="Verdana"/>
              </a:rPr>
              <a:t>Aula</a:t>
            </a:r>
            <a:r>
              <a:rPr sz="4800" b="1" spc="-470" dirty="0">
                <a:latin typeface="Verdana"/>
                <a:cs typeface="Verdana"/>
              </a:rPr>
              <a:t> </a:t>
            </a:r>
            <a:r>
              <a:rPr sz="4800" b="1" spc="-705" dirty="0">
                <a:latin typeface="Verdana"/>
                <a:cs typeface="Verdana"/>
              </a:rPr>
              <a:t>3</a:t>
            </a:r>
            <a:endParaRPr sz="48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654"/>
              </a:spcBef>
            </a:pPr>
            <a:r>
              <a:rPr sz="4800" spc="-120" dirty="0">
                <a:latin typeface="Noto Sans"/>
                <a:cs typeface="Noto Sans"/>
              </a:rPr>
              <a:t>Leitura </a:t>
            </a:r>
            <a:r>
              <a:rPr sz="4800" spc="-85" dirty="0">
                <a:latin typeface="Noto Sans"/>
                <a:cs typeface="Noto Sans"/>
              </a:rPr>
              <a:t>de </a:t>
            </a:r>
            <a:r>
              <a:rPr sz="4800" i="1" spc="-325" dirty="0">
                <a:latin typeface="Arial"/>
                <a:cs typeface="Arial"/>
              </a:rPr>
              <a:t>O </a:t>
            </a:r>
            <a:r>
              <a:rPr sz="4800" i="1" spc="-45" dirty="0">
                <a:latin typeface="Arial"/>
                <a:cs typeface="Arial"/>
              </a:rPr>
              <a:t>cachorro </a:t>
            </a:r>
            <a:r>
              <a:rPr sz="4800" i="1" spc="-180" dirty="0">
                <a:latin typeface="Arial"/>
                <a:cs typeface="Arial"/>
              </a:rPr>
              <a:t>dos </a:t>
            </a:r>
            <a:r>
              <a:rPr sz="4800" i="1" spc="-20" dirty="0">
                <a:latin typeface="Arial"/>
                <a:cs typeface="Arial"/>
              </a:rPr>
              <a:t>mortos </a:t>
            </a:r>
            <a:r>
              <a:rPr sz="4800" spc="-70" dirty="0">
                <a:latin typeface="Noto Sans"/>
                <a:cs typeface="Noto Sans"/>
              </a:rPr>
              <a:t>e</a:t>
            </a:r>
            <a:r>
              <a:rPr sz="4800" spc="400" dirty="0">
                <a:latin typeface="Noto Sans"/>
                <a:cs typeface="Noto Sans"/>
              </a:rPr>
              <a:t> </a:t>
            </a:r>
            <a:r>
              <a:rPr sz="4800" spc="-95" dirty="0">
                <a:latin typeface="Noto Sans"/>
                <a:cs typeface="Noto Sans"/>
              </a:rPr>
              <a:t>discussão</a:t>
            </a:r>
            <a:endParaRPr sz="4800" dirty="0">
              <a:latin typeface="Noto Sans"/>
              <a:cs typeface="Noto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573000" y="800100"/>
            <a:ext cx="4577084" cy="63055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86600" y="1333500"/>
            <a:ext cx="5555615" cy="688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400" spc="-315" dirty="0">
                <a:latin typeface="SimSun" panose="02010600030101010101" pitchFamily="2" charset="-122"/>
                <a:ea typeface="SimSun" panose="02010600030101010101" pitchFamily="2" charset="-122"/>
              </a:rPr>
              <a:t>O </a:t>
            </a:r>
            <a:r>
              <a:rPr sz="4400" spc="-290" dirty="0">
                <a:latin typeface="SimSun" panose="02010600030101010101" pitchFamily="2" charset="-122"/>
                <a:ea typeface="SimSun" panose="02010600030101010101" pitchFamily="2" charset="-122"/>
              </a:rPr>
              <a:t>povo </a:t>
            </a:r>
            <a:r>
              <a:rPr sz="4400" spc="-260" dirty="0">
                <a:latin typeface="SimSun" panose="02010600030101010101" pitchFamily="2" charset="-122"/>
                <a:ea typeface="SimSun" panose="02010600030101010101" pitchFamily="2" charset="-122"/>
              </a:rPr>
              <a:t>na</a:t>
            </a:r>
            <a:r>
              <a:rPr sz="4400" spc="-9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sz="4400" spc="-310" dirty="0">
                <a:latin typeface="SimSun" panose="02010600030101010101" pitchFamily="2" charset="-122"/>
                <a:ea typeface="SimSun" panose="02010600030101010101" pitchFamily="2" charset="-122"/>
              </a:rPr>
              <a:t>cruz</a:t>
            </a:r>
            <a:endParaRPr sz="44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51532" y="3136471"/>
            <a:ext cx="6317615" cy="43098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300"/>
              </a:lnSpc>
              <a:spcBef>
                <a:spcPts val="100"/>
              </a:spcBef>
            </a:pPr>
            <a:r>
              <a:rPr sz="4000" spc="-70" dirty="0">
                <a:latin typeface="Noto Sans"/>
                <a:cs typeface="Noto Sans"/>
              </a:rPr>
              <a:t>O </a:t>
            </a:r>
            <a:r>
              <a:rPr sz="4000" spc="-105" dirty="0">
                <a:latin typeface="Noto Sans"/>
                <a:cs typeface="Noto Sans"/>
              </a:rPr>
              <a:t>brasileiro hoje </a:t>
            </a:r>
            <a:r>
              <a:rPr sz="4000" spc="-145" dirty="0">
                <a:latin typeface="Noto Sans"/>
                <a:cs typeface="Noto Sans"/>
              </a:rPr>
              <a:t>em </a:t>
            </a:r>
            <a:r>
              <a:rPr sz="4000" spc="-120" dirty="0" err="1">
                <a:latin typeface="Noto Sans"/>
                <a:cs typeface="Noto Sans"/>
              </a:rPr>
              <a:t>dia</a:t>
            </a:r>
            <a:r>
              <a:rPr sz="4000" spc="-120" dirty="0">
                <a:latin typeface="Noto Sans"/>
                <a:cs typeface="Noto Sans"/>
              </a:rPr>
              <a:t>  </a:t>
            </a:r>
            <a:endParaRPr lang="pt-BR" sz="4000" spc="-120" dirty="0">
              <a:latin typeface="Noto Sans"/>
              <a:cs typeface="Noto Sans"/>
            </a:endParaRPr>
          </a:p>
          <a:p>
            <a:pPr marL="12700" marR="5080">
              <a:lnSpc>
                <a:spcPct val="116300"/>
              </a:lnSpc>
              <a:spcBef>
                <a:spcPts val="100"/>
              </a:spcBef>
            </a:pPr>
            <a:r>
              <a:rPr sz="4000" spc="-105" dirty="0">
                <a:latin typeface="Noto Sans"/>
                <a:cs typeface="Noto Sans"/>
              </a:rPr>
              <a:t>Luta até </a:t>
            </a:r>
            <a:r>
              <a:rPr sz="4000" spc="-110" dirty="0">
                <a:latin typeface="Noto Sans"/>
                <a:cs typeface="Noto Sans"/>
              </a:rPr>
              <a:t>pra </a:t>
            </a:r>
            <a:r>
              <a:rPr sz="4000" spc="-114" dirty="0" err="1">
                <a:latin typeface="Noto Sans"/>
                <a:cs typeface="Noto Sans"/>
              </a:rPr>
              <a:t>morrer</a:t>
            </a:r>
            <a:r>
              <a:rPr sz="4000" spc="-114" dirty="0">
                <a:latin typeface="Noto Sans"/>
                <a:cs typeface="Noto Sans"/>
              </a:rPr>
              <a:t>  </a:t>
            </a:r>
            <a:endParaRPr lang="pt-BR" sz="4000" spc="-114" dirty="0">
              <a:latin typeface="Noto Sans"/>
              <a:cs typeface="Noto Sans"/>
            </a:endParaRPr>
          </a:p>
          <a:p>
            <a:pPr marL="12700" marR="5080">
              <a:lnSpc>
                <a:spcPct val="116300"/>
              </a:lnSpc>
              <a:spcBef>
                <a:spcPts val="100"/>
              </a:spcBef>
            </a:pPr>
            <a:r>
              <a:rPr sz="4000" spc="-95" dirty="0" err="1">
                <a:latin typeface="Noto Sans"/>
                <a:cs typeface="Noto Sans"/>
              </a:rPr>
              <a:t>Porque</a:t>
            </a:r>
            <a:r>
              <a:rPr sz="4000" spc="-95" dirty="0">
                <a:latin typeface="Noto Sans"/>
                <a:cs typeface="Noto Sans"/>
              </a:rPr>
              <a:t> </a:t>
            </a:r>
            <a:r>
              <a:rPr sz="4000" spc="-90" dirty="0">
                <a:latin typeface="Noto Sans"/>
                <a:cs typeface="Noto Sans"/>
              </a:rPr>
              <a:t>depois dele </a:t>
            </a:r>
            <a:r>
              <a:rPr sz="4000" spc="-125" dirty="0">
                <a:latin typeface="Noto Sans"/>
                <a:cs typeface="Noto Sans"/>
              </a:rPr>
              <a:t>morto  </a:t>
            </a:r>
            <a:r>
              <a:rPr sz="4000" spc="-110" dirty="0">
                <a:latin typeface="Noto Sans"/>
                <a:cs typeface="Noto Sans"/>
              </a:rPr>
              <a:t>Tudo </a:t>
            </a:r>
            <a:r>
              <a:rPr sz="4000" spc="-100" dirty="0">
                <a:latin typeface="Noto Sans"/>
                <a:cs typeface="Noto Sans"/>
              </a:rPr>
              <a:t>nele </a:t>
            </a:r>
            <a:r>
              <a:rPr sz="4000" spc="-95" dirty="0">
                <a:latin typeface="Noto Sans"/>
                <a:cs typeface="Noto Sans"/>
              </a:rPr>
              <a:t>quer</a:t>
            </a:r>
            <a:r>
              <a:rPr sz="4000" spc="195" dirty="0">
                <a:latin typeface="Noto Sans"/>
                <a:cs typeface="Noto Sans"/>
              </a:rPr>
              <a:t> </a:t>
            </a:r>
            <a:r>
              <a:rPr sz="4000" spc="-90" dirty="0">
                <a:latin typeface="Noto Sans"/>
                <a:cs typeface="Noto Sans"/>
              </a:rPr>
              <a:t>roer</a:t>
            </a:r>
            <a:endParaRPr sz="4000" dirty="0">
              <a:latin typeface="Noto Sans"/>
              <a:cs typeface="Noto Sans"/>
            </a:endParaRPr>
          </a:p>
          <a:p>
            <a:pPr marL="12700" marR="40640">
              <a:lnSpc>
                <a:spcPct val="116300"/>
              </a:lnSpc>
            </a:pPr>
            <a:r>
              <a:rPr sz="4000" spc="-85" dirty="0">
                <a:latin typeface="Noto Sans"/>
                <a:cs typeface="Noto Sans"/>
              </a:rPr>
              <a:t>De </a:t>
            </a:r>
            <a:r>
              <a:rPr sz="4000" spc="-150" dirty="0">
                <a:latin typeface="Noto Sans"/>
                <a:cs typeface="Noto Sans"/>
              </a:rPr>
              <a:t>forma </a:t>
            </a:r>
            <a:r>
              <a:rPr sz="4000" spc="-95" dirty="0">
                <a:latin typeface="Noto Sans"/>
                <a:cs typeface="Noto Sans"/>
              </a:rPr>
              <a:t>que </a:t>
            </a:r>
            <a:r>
              <a:rPr sz="4000" spc="-105" dirty="0">
                <a:latin typeface="Noto Sans"/>
                <a:cs typeface="Noto Sans"/>
              </a:rPr>
              <a:t>até </a:t>
            </a:r>
            <a:r>
              <a:rPr sz="4000" spc="-130" dirty="0">
                <a:latin typeface="Noto Sans"/>
                <a:cs typeface="Noto Sans"/>
              </a:rPr>
              <a:t>a </a:t>
            </a:r>
            <a:r>
              <a:rPr sz="4000" spc="-105" dirty="0">
                <a:latin typeface="Noto Sans"/>
                <a:cs typeface="Noto Sans"/>
              </a:rPr>
              <a:t>terra  </a:t>
            </a:r>
            <a:r>
              <a:rPr sz="4000" spc="-130" dirty="0">
                <a:latin typeface="Noto Sans"/>
                <a:cs typeface="Noto Sans"/>
              </a:rPr>
              <a:t>Não </a:t>
            </a:r>
            <a:r>
              <a:rPr sz="4000" spc="-105" dirty="0">
                <a:latin typeface="Noto Sans"/>
                <a:cs typeface="Noto Sans"/>
              </a:rPr>
              <a:t>acha </a:t>
            </a:r>
            <a:r>
              <a:rPr sz="4000" spc="-140" dirty="0">
                <a:latin typeface="Noto Sans"/>
                <a:cs typeface="Noto Sans"/>
              </a:rPr>
              <a:t>mais </a:t>
            </a:r>
            <a:r>
              <a:rPr sz="4000" spc="-95" dirty="0">
                <a:latin typeface="Noto Sans"/>
                <a:cs typeface="Noto Sans"/>
              </a:rPr>
              <a:t>que</a:t>
            </a:r>
            <a:r>
              <a:rPr sz="4000" spc="325" dirty="0">
                <a:latin typeface="Noto Sans"/>
                <a:cs typeface="Noto Sans"/>
              </a:rPr>
              <a:t> </a:t>
            </a:r>
            <a:r>
              <a:rPr sz="4000" spc="-100" dirty="0">
                <a:latin typeface="Noto Sans"/>
                <a:cs typeface="Noto Sans"/>
              </a:rPr>
              <a:t>comer</a:t>
            </a:r>
            <a:endParaRPr sz="4000" dirty="0">
              <a:latin typeface="Noto Sans"/>
              <a:cs typeface="Noto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314258" y="3136471"/>
            <a:ext cx="7448550" cy="43098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10919" indent="21590">
              <a:lnSpc>
                <a:spcPct val="116300"/>
              </a:lnSpc>
              <a:spcBef>
                <a:spcPts val="100"/>
              </a:spcBef>
              <a:tabLst>
                <a:tab pos="697230" algn="l"/>
              </a:tabLst>
            </a:pPr>
            <a:r>
              <a:rPr sz="4000" spc="-165" dirty="0">
                <a:latin typeface="Noto Sans"/>
                <a:cs typeface="Noto Sans"/>
              </a:rPr>
              <a:t>A </a:t>
            </a:r>
            <a:r>
              <a:rPr sz="4000" spc="-140" dirty="0">
                <a:latin typeface="Noto Sans"/>
                <a:cs typeface="Noto Sans"/>
              </a:rPr>
              <a:t>fome </a:t>
            </a:r>
            <a:r>
              <a:rPr sz="4000" spc="-100" dirty="0">
                <a:latin typeface="Noto Sans"/>
                <a:cs typeface="Noto Sans"/>
              </a:rPr>
              <a:t>come-lhe </a:t>
            </a:r>
            <a:r>
              <a:rPr sz="4000" spc="-130" dirty="0">
                <a:latin typeface="Noto Sans"/>
                <a:cs typeface="Noto Sans"/>
              </a:rPr>
              <a:t>a </a:t>
            </a:r>
            <a:r>
              <a:rPr sz="4000" spc="-90" dirty="0">
                <a:latin typeface="Noto Sans"/>
                <a:cs typeface="Noto Sans"/>
              </a:rPr>
              <a:t>carne  </a:t>
            </a:r>
            <a:endParaRPr lang="pt-BR" sz="4000" spc="-90" dirty="0">
              <a:latin typeface="Noto Sans"/>
              <a:cs typeface="Noto Sans"/>
            </a:endParaRPr>
          </a:p>
          <a:p>
            <a:pPr marL="12700" marR="1010919" indent="21590">
              <a:lnSpc>
                <a:spcPct val="116300"/>
              </a:lnSpc>
              <a:spcBef>
                <a:spcPts val="100"/>
              </a:spcBef>
              <a:tabLst>
                <a:tab pos="697230" algn="l"/>
              </a:tabLst>
            </a:pPr>
            <a:r>
              <a:rPr sz="4000" spc="-70" dirty="0">
                <a:latin typeface="Noto Sans"/>
                <a:cs typeface="Noto Sans"/>
              </a:rPr>
              <a:t>O	</a:t>
            </a:r>
            <a:r>
              <a:rPr sz="4000" spc="-114" dirty="0">
                <a:latin typeface="Noto Sans"/>
                <a:cs typeface="Noto Sans"/>
              </a:rPr>
              <a:t>trabalho </a:t>
            </a:r>
            <a:r>
              <a:rPr sz="4000" spc="-170" dirty="0">
                <a:latin typeface="Noto Sans"/>
                <a:cs typeface="Noto Sans"/>
              </a:rPr>
              <a:t>gasta </a:t>
            </a:r>
            <a:r>
              <a:rPr sz="4000" spc="-80" dirty="0">
                <a:latin typeface="Noto Sans"/>
                <a:cs typeface="Noto Sans"/>
              </a:rPr>
              <a:t>o </a:t>
            </a:r>
            <a:r>
              <a:rPr sz="4000" spc="-90" dirty="0">
                <a:latin typeface="Noto Sans"/>
                <a:cs typeface="Noto Sans"/>
              </a:rPr>
              <a:t>braço  Depois </a:t>
            </a:r>
            <a:r>
              <a:rPr sz="4000" spc="-80" dirty="0">
                <a:latin typeface="Noto Sans"/>
                <a:cs typeface="Noto Sans"/>
              </a:rPr>
              <a:t>o </a:t>
            </a:r>
            <a:r>
              <a:rPr sz="4000" spc="-155" dirty="0">
                <a:latin typeface="Noto Sans"/>
                <a:cs typeface="Noto Sans"/>
              </a:rPr>
              <a:t>governo </a:t>
            </a:r>
            <a:r>
              <a:rPr sz="4000" spc="-140" dirty="0" err="1">
                <a:latin typeface="Noto Sans"/>
                <a:cs typeface="Noto Sans"/>
              </a:rPr>
              <a:t>pega</a:t>
            </a:r>
            <a:r>
              <a:rPr sz="4000" spc="-140" dirty="0">
                <a:latin typeface="Noto Sans"/>
                <a:cs typeface="Noto Sans"/>
              </a:rPr>
              <a:t>-o  </a:t>
            </a:r>
            <a:endParaRPr lang="pt-BR" sz="4000" spc="-140" dirty="0">
              <a:latin typeface="Noto Sans"/>
              <a:cs typeface="Noto Sans"/>
            </a:endParaRPr>
          </a:p>
          <a:p>
            <a:pPr marL="12700" marR="1010919" indent="21590">
              <a:lnSpc>
                <a:spcPct val="116300"/>
              </a:lnSpc>
              <a:spcBef>
                <a:spcPts val="100"/>
              </a:spcBef>
              <a:tabLst>
                <a:tab pos="697230" algn="l"/>
              </a:tabLst>
            </a:pPr>
            <a:r>
              <a:rPr sz="4000" spc="-114" dirty="0">
                <a:latin typeface="Noto Sans"/>
                <a:cs typeface="Noto Sans"/>
              </a:rPr>
              <a:t>Ha </a:t>
            </a:r>
            <a:r>
              <a:rPr sz="4000" spc="-75" dirty="0">
                <a:latin typeface="Noto Sans"/>
                <a:cs typeface="Noto Sans"/>
              </a:rPr>
              <a:t>de </a:t>
            </a:r>
            <a:r>
              <a:rPr sz="4000" spc="-80" dirty="0">
                <a:latin typeface="Noto Sans"/>
                <a:cs typeface="Noto Sans"/>
              </a:rPr>
              <a:t>o </a:t>
            </a:r>
            <a:r>
              <a:rPr sz="4000" spc="-114" dirty="0">
                <a:latin typeface="Noto Sans"/>
                <a:cs typeface="Noto Sans"/>
              </a:rPr>
              <a:t>partir </a:t>
            </a:r>
            <a:r>
              <a:rPr sz="4000" spc="-130" dirty="0">
                <a:latin typeface="Noto Sans"/>
                <a:cs typeface="Noto Sans"/>
              </a:rPr>
              <a:t>a</a:t>
            </a:r>
            <a:r>
              <a:rPr sz="4000" spc="325" dirty="0">
                <a:latin typeface="Noto Sans"/>
                <a:cs typeface="Noto Sans"/>
              </a:rPr>
              <a:t> </a:t>
            </a:r>
            <a:r>
              <a:rPr sz="4000" spc="-95" dirty="0" err="1">
                <a:latin typeface="Noto Sans"/>
                <a:cs typeface="Noto Sans"/>
              </a:rPr>
              <a:t>compasso</a:t>
            </a:r>
            <a:r>
              <a:rPr lang="pt-BR" sz="4000" dirty="0">
                <a:latin typeface="Noto Sans"/>
                <a:cs typeface="Noto Sans"/>
              </a:rPr>
              <a:t> </a:t>
            </a:r>
            <a:r>
              <a:rPr sz="4000" spc="-160" dirty="0" err="1">
                <a:latin typeface="Noto Sans"/>
                <a:cs typeface="Noto Sans"/>
              </a:rPr>
              <a:t>Alfandega,</a:t>
            </a:r>
            <a:r>
              <a:rPr sz="4000" spc="-95" dirty="0" err="1">
                <a:latin typeface="Noto Sans"/>
                <a:cs typeface="Noto Sans"/>
              </a:rPr>
              <a:t>Estado</a:t>
            </a:r>
            <a:r>
              <a:rPr sz="4000" spc="-95" dirty="0">
                <a:latin typeface="Noto Sans"/>
                <a:cs typeface="Noto Sans"/>
              </a:rPr>
              <a:t>,</a:t>
            </a:r>
            <a:r>
              <a:rPr lang="pt-BR" sz="4000" spc="-95" dirty="0">
                <a:latin typeface="Noto Sans"/>
                <a:cs typeface="Noto Sans"/>
              </a:rPr>
              <a:t>I</a:t>
            </a:r>
            <a:r>
              <a:rPr sz="4000" spc="-125" dirty="0" err="1">
                <a:latin typeface="Noto Sans"/>
                <a:cs typeface="Noto Sans"/>
              </a:rPr>
              <a:t>ntendênci</a:t>
            </a:r>
            <a:r>
              <a:rPr lang="pt-BR" sz="4000" spc="-125" dirty="0">
                <a:latin typeface="Noto Sans"/>
                <a:cs typeface="Noto Sans"/>
              </a:rPr>
              <a:t>a</a:t>
            </a:r>
            <a:r>
              <a:rPr sz="4000" spc="-125" dirty="0">
                <a:latin typeface="Noto Sans"/>
                <a:cs typeface="Noto Sans"/>
              </a:rPr>
              <a:t>  </a:t>
            </a:r>
            <a:r>
              <a:rPr sz="4000" spc="-100" dirty="0">
                <a:latin typeface="Noto Sans"/>
                <a:cs typeface="Noto Sans"/>
              </a:rPr>
              <a:t>Cada </a:t>
            </a:r>
            <a:r>
              <a:rPr sz="4000" spc="-170" dirty="0">
                <a:latin typeface="Noto Sans"/>
                <a:cs typeface="Noto Sans"/>
              </a:rPr>
              <a:t>um </a:t>
            </a:r>
            <a:r>
              <a:rPr sz="4000" spc="-125" dirty="0">
                <a:latin typeface="Noto Sans"/>
                <a:cs typeface="Noto Sans"/>
              </a:rPr>
              <a:t>tira </a:t>
            </a:r>
            <a:r>
              <a:rPr sz="4000" spc="-170" dirty="0">
                <a:latin typeface="Noto Sans"/>
                <a:cs typeface="Noto Sans"/>
              </a:rPr>
              <a:t>um</a:t>
            </a:r>
            <a:r>
              <a:rPr sz="4000" spc="370" dirty="0">
                <a:latin typeface="Noto Sans"/>
                <a:cs typeface="Noto Sans"/>
              </a:rPr>
              <a:t> </a:t>
            </a:r>
            <a:r>
              <a:rPr sz="4000" spc="-80" dirty="0">
                <a:latin typeface="Noto Sans"/>
                <a:cs typeface="Noto Sans"/>
              </a:rPr>
              <a:t>pedaço</a:t>
            </a:r>
            <a:endParaRPr sz="4000" dirty="0">
              <a:latin typeface="Noto Sans"/>
              <a:cs typeface="Noto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67400" y="1028700"/>
            <a:ext cx="872807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315" dirty="0">
                <a:latin typeface="SimSun" panose="02010600030101010101" pitchFamily="2" charset="-122"/>
                <a:ea typeface="SimSun" panose="02010600030101010101" pitchFamily="2" charset="-122"/>
              </a:rPr>
              <a:t>O </a:t>
            </a:r>
            <a:r>
              <a:rPr sz="4400" spc="-250" dirty="0" err="1">
                <a:latin typeface="SimSun" panose="02010600030101010101" pitchFamily="2" charset="-122"/>
                <a:ea typeface="SimSun" panose="02010600030101010101" pitchFamily="2" charset="-122"/>
              </a:rPr>
              <a:t>cachorro</a:t>
            </a:r>
            <a:r>
              <a:rPr lang="pt-BR" sz="4400" spc="-25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sz="4400" spc="-325" dirty="0">
                <a:latin typeface="SimSun" panose="02010600030101010101" pitchFamily="2" charset="-122"/>
                <a:ea typeface="SimSun" panose="02010600030101010101" pitchFamily="2" charset="-122"/>
              </a:rPr>
              <a:t>dos</a:t>
            </a:r>
            <a:r>
              <a:rPr lang="pt-BR" sz="4400" spc="-935" dirty="0">
                <a:latin typeface="SimSun" panose="02010600030101010101" pitchFamily="2" charset="-122"/>
                <a:ea typeface="SimSun" panose="02010600030101010101" pitchFamily="2" charset="-122"/>
              </a:rPr>
              <a:t>  </a:t>
            </a:r>
            <a:r>
              <a:rPr sz="4400" spc="-235" dirty="0" err="1">
                <a:latin typeface="SimSun" panose="02010600030101010101" pitchFamily="2" charset="-122"/>
                <a:ea typeface="SimSun" panose="02010600030101010101" pitchFamily="2" charset="-122"/>
              </a:rPr>
              <a:t>mortos</a:t>
            </a:r>
            <a:endParaRPr sz="44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05000" y="3230676"/>
            <a:ext cx="5916930" cy="42232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42340">
              <a:lnSpc>
                <a:spcPct val="113700"/>
              </a:lnSpc>
              <a:spcBef>
                <a:spcPts val="100"/>
              </a:spcBef>
            </a:pPr>
            <a:r>
              <a:rPr sz="4000" spc="-130" dirty="0">
                <a:latin typeface="Noto Sans"/>
                <a:cs typeface="Noto Sans"/>
              </a:rPr>
              <a:t>Mas Valdivino </a:t>
            </a:r>
            <a:r>
              <a:rPr sz="4000" spc="-140" dirty="0" err="1">
                <a:latin typeface="Noto Sans"/>
                <a:cs typeface="Noto Sans"/>
              </a:rPr>
              <a:t>temia</a:t>
            </a:r>
            <a:r>
              <a:rPr sz="4000" spc="-140" dirty="0">
                <a:latin typeface="Noto Sans"/>
                <a:cs typeface="Noto Sans"/>
              </a:rPr>
              <a:t>  </a:t>
            </a:r>
            <a:endParaRPr lang="pt-BR" sz="4000" spc="-140" dirty="0">
              <a:latin typeface="Noto Sans"/>
              <a:cs typeface="Noto Sans"/>
            </a:endParaRPr>
          </a:p>
          <a:p>
            <a:pPr marL="12700" marR="942340">
              <a:lnSpc>
                <a:spcPct val="113700"/>
              </a:lnSpc>
              <a:spcBef>
                <a:spcPts val="100"/>
              </a:spcBef>
            </a:pPr>
            <a:r>
              <a:rPr sz="4000" spc="-75" dirty="0">
                <a:latin typeface="Noto Sans"/>
                <a:cs typeface="Noto Sans"/>
              </a:rPr>
              <a:t>O </a:t>
            </a:r>
            <a:r>
              <a:rPr sz="4000" spc="-125" dirty="0">
                <a:latin typeface="Noto Sans"/>
                <a:cs typeface="Noto Sans"/>
              </a:rPr>
              <a:t>pai </a:t>
            </a:r>
            <a:r>
              <a:rPr sz="4000" spc="-110" dirty="0">
                <a:latin typeface="Noto Sans"/>
                <a:cs typeface="Noto Sans"/>
              </a:rPr>
              <a:t>dela </a:t>
            </a:r>
            <a:r>
              <a:rPr sz="4000" spc="-65" dirty="0">
                <a:latin typeface="Noto Sans"/>
                <a:cs typeface="Noto Sans"/>
              </a:rPr>
              <a:t>e </a:t>
            </a:r>
            <a:r>
              <a:rPr sz="4000" spc="-85" dirty="0">
                <a:latin typeface="Noto Sans"/>
                <a:cs typeface="Noto Sans"/>
              </a:rPr>
              <a:t>o</a:t>
            </a:r>
            <a:r>
              <a:rPr sz="4000" spc="295" dirty="0">
                <a:latin typeface="Noto Sans"/>
                <a:cs typeface="Noto Sans"/>
              </a:rPr>
              <a:t> </a:t>
            </a:r>
            <a:r>
              <a:rPr sz="4000" spc="-140" dirty="0">
                <a:latin typeface="Noto Sans"/>
                <a:cs typeface="Noto Sans"/>
              </a:rPr>
              <a:t>irmão.</a:t>
            </a:r>
            <a:endParaRPr sz="4000" dirty="0">
              <a:latin typeface="Noto Sans"/>
              <a:cs typeface="Noto Sans"/>
            </a:endParaRPr>
          </a:p>
          <a:p>
            <a:pPr marL="12700" marR="5080">
              <a:lnSpc>
                <a:spcPct val="113700"/>
              </a:lnSpc>
            </a:pPr>
            <a:r>
              <a:rPr sz="4000" spc="-75" dirty="0">
                <a:latin typeface="Noto Sans"/>
                <a:cs typeface="Noto Sans"/>
              </a:rPr>
              <a:t>O </a:t>
            </a:r>
            <a:r>
              <a:rPr sz="4000" spc="-155" dirty="0">
                <a:latin typeface="Noto Sans"/>
                <a:cs typeface="Noto Sans"/>
              </a:rPr>
              <a:t>governo </a:t>
            </a:r>
            <a:r>
              <a:rPr sz="4000" spc="-114" dirty="0">
                <a:latin typeface="Noto Sans"/>
                <a:cs typeface="Noto Sans"/>
              </a:rPr>
              <a:t>da </a:t>
            </a:r>
            <a:r>
              <a:rPr sz="4000" spc="-120" dirty="0">
                <a:latin typeface="Noto Sans"/>
                <a:cs typeface="Noto Sans"/>
              </a:rPr>
              <a:t>província  Tinha-lhe </a:t>
            </a:r>
            <a:r>
              <a:rPr sz="4000" spc="-150" dirty="0">
                <a:latin typeface="Noto Sans"/>
                <a:cs typeface="Noto Sans"/>
              </a:rPr>
              <a:t>muita </a:t>
            </a:r>
            <a:r>
              <a:rPr sz="4000" spc="-120" dirty="0">
                <a:latin typeface="Noto Sans"/>
                <a:cs typeface="Noto Sans"/>
              </a:rPr>
              <a:t>atenção; </a:t>
            </a:r>
            <a:endParaRPr lang="pt-BR" sz="4000" spc="-120" dirty="0">
              <a:latin typeface="Noto Sans"/>
              <a:cs typeface="Noto Sans"/>
            </a:endParaRPr>
          </a:p>
          <a:p>
            <a:pPr marL="12700" marR="5080">
              <a:lnSpc>
                <a:spcPct val="113700"/>
              </a:lnSpc>
            </a:pPr>
            <a:r>
              <a:rPr sz="4000" spc="-75" dirty="0">
                <a:latin typeface="Noto Sans"/>
                <a:cs typeface="Noto Sans"/>
              </a:rPr>
              <a:t>O </a:t>
            </a:r>
            <a:r>
              <a:rPr sz="4000" spc="-140" dirty="0">
                <a:latin typeface="Noto Sans"/>
                <a:cs typeface="Noto Sans"/>
              </a:rPr>
              <a:t>irmão </a:t>
            </a:r>
            <a:r>
              <a:rPr sz="4000" spc="-105" dirty="0">
                <a:latin typeface="Noto Sans"/>
                <a:cs typeface="Noto Sans"/>
              </a:rPr>
              <a:t>era </a:t>
            </a:r>
            <a:r>
              <a:rPr sz="4000" spc="-145" dirty="0" err="1">
                <a:latin typeface="Noto Sans"/>
                <a:cs typeface="Noto Sans"/>
              </a:rPr>
              <a:t>empregado</a:t>
            </a:r>
            <a:r>
              <a:rPr sz="4000" spc="-145" dirty="0">
                <a:latin typeface="Noto Sans"/>
                <a:cs typeface="Noto Sans"/>
              </a:rPr>
              <a:t>  </a:t>
            </a:r>
            <a:endParaRPr lang="pt-BR" sz="4000" spc="-145" dirty="0">
              <a:latin typeface="Noto Sans"/>
              <a:cs typeface="Noto Sans"/>
            </a:endParaRPr>
          </a:p>
          <a:p>
            <a:pPr marL="12700" marR="5080">
              <a:lnSpc>
                <a:spcPct val="113700"/>
              </a:lnSpc>
            </a:pPr>
            <a:r>
              <a:rPr sz="4000" spc="-20" dirty="0">
                <a:latin typeface="Noto Sans"/>
                <a:cs typeface="Noto Sans"/>
              </a:rPr>
              <a:t>E </a:t>
            </a:r>
            <a:r>
              <a:rPr sz="4000" spc="-130" dirty="0">
                <a:latin typeface="Noto Sans"/>
                <a:cs typeface="Noto Sans"/>
              </a:rPr>
              <a:t>tinha</a:t>
            </a:r>
            <a:r>
              <a:rPr sz="4000" spc="-10" dirty="0">
                <a:latin typeface="Noto Sans"/>
                <a:cs typeface="Noto Sans"/>
              </a:rPr>
              <a:t> </a:t>
            </a:r>
            <a:r>
              <a:rPr sz="4000" spc="-85" dirty="0">
                <a:latin typeface="Noto Sans"/>
                <a:cs typeface="Noto Sans"/>
              </a:rPr>
              <a:t>condecoração</a:t>
            </a:r>
            <a:endParaRPr sz="4000" dirty="0">
              <a:latin typeface="Noto Sans"/>
              <a:cs typeface="Noto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677400" y="3230677"/>
            <a:ext cx="6491605" cy="42232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260" marR="878205" indent="-36195">
              <a:lnSpc>
                <a:spcPct val="113700"/>
              </a:lnSpc>
              <a:spcBef>
                <a:spcPts val="100"/>
              </a:spcBef>
            </a:pPr>
            <a:r>
              <a:rPr sz="4000" spc="-130" dirty="0">
                <a:latin typeface="Noto Sans"/>
                <a:cs typeface="Noto Sans"/>
              </a:rPr>
              <a:t>Valdivino </a:t>
            </a:r>
            <a:r>
              <a:rPr sz="4000" spc="-110" dirty="0">
                <a:latin typeface="Noto Sans"/>
                <a:cs typeface="Noto Sans"/>
              </a:rPr>
              <a:t>então </a:t>
            </a:r>
            <a:r>
              <a:rPr sz="4000" spc="-95" dirty="0">
                <a:latin typeface="Noto Sans"/>
                <a:cs typeface="Noto Sans"/>
              </a:rPr>
              <a:t>pensou  </a:t>
            </a:r>
            <a:r>
              <a:rPr sz="4000" spc="-125" dirty="0">
                <a:latin typeface="Noto Sans"/>
                <a:cs typeface="Noto Sans"/>
              </a:rPr>
              <a:t>Em </a:t>
            </a:r>
            <a:r>
              <a:rPr sz="4000" spc="-145" dirty="0">
                <a:latin typeface="Noto Sans"/>
                <a:cs typeface="Noto Sans"/>
              </a:rPr>
              <a:t>matar </a:t>
            </a:r>
            <a:r>
              <a:rPr sz="4000" spc="-114" dirty="0" err="1">
                <a:latin typeface="Noto Sans"/>
                <a:cs typeface="Noto Sans"/>
              </a:rPr>
              <a:t>Floriano</a:t>
            </a:r>
            <a:r>
              <a:rPr sz="4000" spc="-114" dirty="0">
                <a:latin typeface="Noto Sans"/>
                <a:cs typeface="Noto Sans"/>
              </a:rPr>
              <a:t>  </a:t>
            </a:r>
            <a:endParaRPr lang="pt-BR" sz="4000" spc="-114" dirty="0">
              <a:latin typeface="Noto Sans"/>
              <a:cs typeface="Noto Sans"/>
            </a:endParaRPr>
          </a:p>
          <a:p>
            <a:pPr marL="48260" marR="878205" indent="-36195">
              <a:lnSpc>
                <a:spcPct val="113700"/>
              </a:lnSpc>
              <a:spcBef>
                <a:spcPts val="100"/>
              </a:spcBef>
            </a:pPr>
            <a:r>
              <a:rPr sz="4000" spc="-110" dirty="0">
                <a:latin typeface="Noto Sans"/>
                <a:cs typeface="Noto Sans"/>
              </a:rPr>
              <a:t>Podia </a:t>
            </a:r>
            <a:r>
              <a:rPr sz="4000" spc="-175" dirty="0">
                <a:latin typeface="Noto Sans"/>
                <a:cs typeface="Noto Sans"/>
              </a:rPr>
              <a:t>pagar </a:t>
            </a:r>
            <a:r>
              <a:rPr sz="4000" spc="-114" dirty="0">
                <a:latin typeface="Noto Sans"/>
                <a:cs typeface="Noto Sans"/>
              </a:rPr>
              <a:t>com </a:t>
            </a:r>
            <a:r>
              <a:rPr sz="4000" spc="-100" dirty="0">
                <a:latin typeface="Noto Sans"/>
                <a:cs typeface="Noto Sans"/>
              </a:rPr>
              <a:t>ouro  Todo </a:t>
            </a:r>
            <a:r>
              <a:rPr sz="4000" spc="-155" dirty="0">
                <a:latin typeface="Noto Sans"/>
                <a:cs typeface="Noto Sans"/>
              </a:rPr>
              <a:t>governo</a:t>
            </a:r>
            <a:r>
              <a:rPr sz="4000" spc="60" dirty="0">
                <a:latin typeface="Noto Sans"/>
                <a:cs typeface="Noto Sans"/>
              </a:rPr>
              <a:t> </a:t>
            </a:r>
            <a:r>
              <a:rPr sz="4000" spc="-120" dirty="0">
                <a:latin typeface="Noto Sans"/>
                <a:cs typeface="Noto Sans"/>
              </a:rPr>
              <a:t>baiano</a:t>
            </a:r>
            <a:endParaRPr sz="4000" dirty="0">
              <a:latin typeface="Noto Sans"/>
              <a:cs typeface="Noto Sans"/>
            </a:endParaRPr>
          </a:p>
          <a:p>
            <a:pPr marL="19050" marR="5080" indent="41275">
              <a:lnSpc>
                <a:spcPct val="113700"/>
              </a:lnSpc>
            </a:pPr>
            <a:r>
              <a:rPr sz="4000" spc="-135" dirty="0">
                <a:latin typeface="Noto Sans"/>
                <a:cs typeface="Noto Sans"/>
              </a:rPr>
              <a:t>Ainda </a:t>
            </a:r>
            <a:r>
              <a:rPr sz="4000" spc="-95" dirty="0">
                <a:latin typeface="Noto Sans"/>
                <a:cs typeface="Noto Sans"/>
              </a:rPr>
              <a:t>que entrasse </a:t>
            </a:r>
            <a:r>
              <a:rPr sz="4000" spc="-150" dirty="0">
                <a:latin typeface="Noto Sans"/>
                <a:cs typeface="Noto Sans"/>
              </a:rPr>
              <a:t>em </a:t>
            </a:r>
            <a:r>
              <a:rPr sz="4000" spc="-130" dirty="0">
                <a:latin typeface="Noto Sans"/>
                <a:cs typeface="Noto Sans"/>
              </a:rPr>
              <a:t>júri  Não </a:t>
            </a:r>
            <a:r>
              <a:rPr sz="4000" spc="-175" dirty="0">
                <a:latin typeface="Noto Sans"/>
                <a:cs typeface="Noto Sans"/>
              </a:rPr>
              <a:t>pegava </a:t>
            </a:r>
            <a:r>
              <a:rPr sz="4000" spc="-140" dirty="0">
                <a:latin typeface="Noto Sans"/>
                <a:cs typeface="Noto Sans"/>
              </a:rPr>
              <a:t>nem </a:t>
            </a:r>
            <a:r>
              <a:rPr sz="4000" spc="-175" dirty="0">
                <a:latin typeface="Noto Sans"/>
                <a:cs typeface="Noto Sans"/>
              </a:rPr>
              <a:t>um</a:t>
            </a:r>
            <a:r>
              <a:rPr sz="4000" spc="375" dirty="0">
                <a:latin typeface="Noto Sans"/>
                <a:cs typeface="Noto Sans"/>
              </a:rPr>
              <a:t> </a:t>
            </a:r>
            <a:r>
              <a:rPr sz="4000" spc="-114" dirty="0">
                <a:latin typeface="Noto Sans"/>
                <a:cs typeface="Noto Sans"/>
              </a:rPr>
              <a:t>ano</a:t>
            </a:r>
            <a:endParaRPr sz="4000" dirty="0">
              <a:latin typeface="Noto Sans"/>
              <a:cs typeface="Noto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39000" y="342900"/>
            <a:ext cx="5649714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5455">
              <a:lnSpc>
                <a:spcPct val="100000"/>
              </a:lnSpc>
              <a:spcBef>
                <a:spcPts val="100"/>
              </a:spcBef>
            </a:pPr>
            <a:r>
              <a:rPr lang="pt-BR" sz="4800" spc="-254" dirty="0"/>
              <a:t>Aula 4-5</a:t>
            </a:r>
            <a:endParaRPr sz="4800" spc="-800" dirty="0">
              <a:latin typeface="+mj-lt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16774" y="1028700"/>
            <a:ext cx="15838805" cy="1318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814685" algn="l"/>
              </a:tabLst>
            </a:pPr>
            <a:r>
              <a:rPr sz="4200" spc="-105" dirty="0">
                <a:latin typeface="Noto Sans"/>
                <a:cs typeface="Noto Sans"/>
              </a:rPr>
              <a:t>Apresentar </a:t>
            </a:r>
            <a:r>
              <a:rPr sz="4200" spc="-95" dirty="0">
                <a:latin typeface="Noto Sans"/>
                <a:cs typeface="Noto Sans"/>
              </a:rPr>
              <a:t>aos </a:t>
            </a:r>
            <a:r>
              <a:rPr sz="4200" spc="-120" dirty="0">
                <a:latin typeface="Noto Sans"/>
                <a:cs typeface="Noto Sans"/>
              </a:rPr>
              <a:t>alunos, </a:t>
            </a:r>
            <a:r>
              <a:rPr sz="4200" spc="-140" dirty="0">
                <a:latin typeface="Noto Sans"/>
                <a:cs typeface="Noto Sans"/>
              </a:rPr>
              <a:t>filmes </a:t>
            </a:r>
            <a:r>
              <a:rPr sz="4200" spc="-95" dirty="0">
                <a:latin typeface="Noto Sans"/>
                <a:cs typeface="Noto Sans"/>
              </a:rPr>
              <a:t>que</a:t>
            </a:r>
            <a:r>
              <a:rPr sz="4200" spc="495" dirty="0">
                <a:latin typeface="Noto Sans"/>
                <a:cs typeface="Noto Sans"/>
              </a:rPr>
              <a:t> </a:t>
            </a:r>
            <a:r>
              <a:rPr sz="4200" spc="-125" dirty="0" err="1">
                <a:latin typeface="Noto Sans"/>
                <a:cs typeface="Noto Sans"/>
              </a:rPr>
              <a:t>utilizem</a:t>
            </a:r>
            <a:r>
              <a:rPr sz="4200" spc="5" dirty="0">
                <a:latin typeface="Noto Sans"/>
                <a:cs typeface="Noto Sans"/>
              </a:rPr>
              <a:t> </a:t>
            </a:r>
            <a:r>
              <a:rPr sz="4200" spc="-135" dirty="0">
                <a:latin typeface="Noto Sans"/>
                <a:cs typeface="Noto Sans"/>
              </a:rPr>
              <a:t>a</a:t>
            </a:r>
            <a:r>
              <a:rPr lang="pt-BR" sz="4200" spc="-135" dirty="0">
                <a:latin typeface="Noto Sans"/>
                <a:cs typeface="Noto Sans"/>
              </a:rPr>
              <a:t> </a:t>
            </a:r>
            <a:r>
              <a:rPr sz="4200" spc="-195" dirty="0" err="1">
                <a:latin typeface="Noto Sans"/>
                <a:cs typeface="Noto Sans"/>
              </a:rPr>
              <a:t>linguagem</a:t>
            </a:r>
            <a:r>
              <a:rPr sz="4200" spc="-195" dirty="0">
                <a:latin typeface="Noto Sans"/>
                <a:cs typeface="Noto Sans"/>
              </a:rPr>
              <a:t> </a:t>
            </a:r>
            <a:r>
              <a:rPr sz="4200" spc="-85" dirty="0">
                <a:latin typeface="Noto Sans"/>
                <a:cs typeface="Noto Sans"/>
              </a:rPr>
              <a:t>do</a:t>
            </a:r>
            <a:r>
              <a:rPr sz="4200" spc="130" dirty="0">
                <a:latin typeface="Noto Sans"/>
                <a:cs typeface="Noto Sans"/>
              </a:rPr>
              <a:t> </a:t>
            </a:r>
            <a:r>
              <a:rPr sz="4200" spc="-110" dirty="0" err="1">
                <a:latin typeface="Noto Sans"/>
                <a:cs typeface="Noto Sans"/>
              </a:rPr>
              <a:t>cordel</a:t>
            </a:r>
            <a:r>
              <a:rPr sz="4200" spc="-110" dirty="0">
                <a:latin typeface="Noto Sans"/>
                <a:cs typeface="Noto Sans"/>
              </a:rPr>
              <a:t>:</a:t>
            </a:r>
            <a:endParaRPr lang="pt-BR" sz="4200" spc="-110" dirty="0">
              <a:latin typeface="Noto Sans"/>
              <a:cs typeface="Noto Sans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814685" algn="l"/>
              </a:tabLst>
            </a:pPr>
            <a:r>
              <a:rPr lang="pt-BR" sz="4200" spc="-110" dirty="0">
                <a:latin typeface="Noto Sans"/>
                <a:cs typeface="Noto Sans"/>
              </a:rPr>
              <a:t>Em duas aulas, passar o filme </a:t>
            </a:r>
            <a:r>
              <a:rPr lang="pt-BR" sz="4200" i="1" spc="-110" dirty="0">
                <a:latin typeface="Noto Sans"/>
                <a:cs typeface="Noto Sans"/>
              </a:rPr>
              <a:t>O auto da Compadecida</a:t>
            </a:r>
            <a:endParaRPr sz="4200" i="1" dirty="0">
              <a:latin typeface="Noto Sans"/>
              <a:cs typeface="Noto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4677" y="3393483"/>
            <a:ext cx="873760" cy="859790"/>
          </a:xfrm>
          <a:custGeom>
            <a:avLst/>
            <a:gdLst/>
            <a:ahLst/>
            <a:cxnLst/>
            <a:rect l="l" t="t" r="r" b="b"/>
            <a:pathLst>
              <a:path w="873760" h="859789">
                <a:moveTo>
                  <a:pt x="61852" y="201927"/>
                </a:moveTo>
                <a:lnTo>
                  <a:pt x="38365" y="240542"/>
                </a:lnTo>
                <a:lnTo>
                  <a:pt x="20690" y="281137"/>
                </a:lnTo>
                <a:lnTo>
                  <a:pt x="8573" y="323275"/>
                </a:lnTo>
                <a:lnTo>
                  <a:pt x="1761" y="366515"/>
                </a:lnTo>
                <a:lnTo>
                  <a:pt x="0" y="410421"/>
                </a:lnTo>
                <a:lnTo>
                  <a:pt x="3035" y="454552"/>
                </a:lnTo>
                <a:lnTo>
                  <a:pt x="10613" y="498470"/>
                </a:lnTo>
                <a:lnTo>
                  <a:pt x="22480" y="541737"/>
                </a:lnTo>
                <a:lnTo>
                  <a:pt x="38382" y="583914"/>
                </a:lnTo>
                <a:lnTo>
                  <a:pt x="58064" y="624562"/>
                </a:lnTo>
                <a:lnTo>
                  <a:pt x="81274" y="663242"/>
                </a:lnTo>
                <a:lnTo>
                  <a:pt x="107757" y="699516"/>
                </a:lnTo>
                <a:lnTo>
                  <a:pt x="137260" y="732945"/>
                </a:lnTo>
                <a:lnTo>
                  <a:pt x="169528" y="763091"/>
                </a:lnTo>
                <a:lnTo>
                  <a:pt x="204307" y="789514"/>
                </a:lnTo>
                <a:lnTo>
                  <a:pt x="241343" y="811777"/>
                </a:lnTo>
                <a:lnTo>
                  <a:pt x="284315" y="831240"/>
                </a:lnTo>
                <a:lnTo>
                  <a:pt x="329136" y="845610"/>
                </a:lnTo>
                <a:lnTo>
                  <a:pt x="375278" y="854962"/>
                </a:lnTo>
                <a:lnTo>
                  <a:pt x="422210" y="859372"/>
                </a:lnTo>
                <a:lnTo>
                  <a:pt x="469402" y="858914"/>
                </a:lnTo>
                <a:lnTo>
                  <a:pt x="516324" y="853664"/>
                </a:lnTo>
                <a:lnTo>
                  <a:pt x="562446" y="843696"/>
                </a:lnTo>
                <a:lnTo>
                  <a:pt x="607237" y="829087"/>
                </a:lnTo>
                <a:lnTo>
                  <a:pt x="650167" y="809911"/>
                </a:lnTo>
                <a:lnTo>
                  <a:pt x="690707" y="786243"/>
                </a:lnTo>
                <a:lnTo>
                  <a:pt x="728327" y="758158"/>
                </a:lnTo>
                <a:lnTo>
                  <a:pt x="762495" y="725733"/>
                </a:lnTo>
                <a:lnTo>
                  <a:pt x="792471" y="689359"/>
                </a:lnTo>
                <a:lnTo>
                  <a:pt x="817824" y="649761"/>
                </a:lnTo>
                <a:lnTo>
                  <a:pt x="838497" y="607510"/>
                </a:lnTo>
                <a:lnTo>
                  <a:pt x="854432" y="563174"/>
                </a:lnTo>
                <a:lnTo>
                  <a:pt x="865568" y="517326"/>
                </a:lnTo>
                <a:lnTo>
                  <a:pt x="871849" y="470534"/>
                </a:lnTo>
                <a:lnTo>
                  <a:pt x="873214" y="423371"/>
                </a:lnTo>
                <a:lnTo>
                  <a:pt x="869605" y="376405"/>
                </a:lnTo>
                <a:lnTo>
                  <a:pt x="860964" y="330207"/>
                </a:lnTo>
                <a:lnTo>
                  <a:pt x="847232" y="285348"/>
                </a:lnTo>
                <a:lnTo>
                  <a:pt x="828350" y="242398"/>
                </a:lnTo>
                <a:lnTo>
                  <a:pt x="804260" y="201927"/>
                </a:lnTo>
                <a:lnTo>
                  <a:pt x="775606" y="163946"/>
                </a:lnTo>
                <a:lnTo>
                  <a:pt x="744541" y="129882"/>
                </a:lnTo>
                <a:lnTo>
                  <a:pt x="711317" y="99748"/>
                </a:lnTo>
                <a:lnTo>
                  <a:pt x="676188" y="73558"/>
                </a:lnTo>
                <a:lnTo>
                  <a:pt x="639408" y="51326"/>
                </a:lnTo>
                <a:lnTo>
                  <a:pt x="601229" y="33065"/>
                </a:lnTo>
                <a:lnTo>
                  <a:pt x="561906" y="18788"/>
                </a:lnTo>
                <a:lnTo>
                  <a:pt x="521692" y="8509"/>
                </a:lnTo>
                <a:lnTo>
                  <a:pt x="480840" y="2242"/>
                </a:lnTo>
                <a:lnTo>
                  <a:pt x="439604" y="0"/>
                </a:lnTo>
                <a:lnTo>
                  <a:pt x="398237" y="1796"/>
                </a:lnTo>
                <a:lnTo>
                  <a:pt x="356992" y="7644"/>
                </a:lnTo>
                <a:lnTo>
                  <a:pt x="316123" y="17558"/>
                </a:lnTo>
                <a:lnTo>
                  <a:pt x="275883" y="31551"/>
                </a:lnTo>
                <a:lnTo>
                  <a:pt x="236526" y="49637"/>
                </a:lnTo>
                <a:lnTo>
                  <a:pt x="198306" y="71828"/>
                </a:lnTo>
                <a:lnTo>
                  <a:pt x="161475" y="98140"/>
                </a:lnTo>
                <a:lnTo>
                  <a:pt x="126286" y="128584"/>
                </a:lnTo>
                <a:lnTo>
                  <a:pt x="92994" y="163175"/>
                </a:lnTo>
                <a:lnTo>
                  <a:pt x="61852" y="201927"/>
                </a:lnTo>
              </a:path>
            </a:pathLst>
          </a:custGeom>
          <a:ln w="13968">
            <a:solidFill>
              <a:srgbClr val="3358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37298" y="3393483"/>
            <a:ext cx="873760" cy="859790"/>
          </a:xfrm>
          <a:custGeom>
            <a:avLst/>
            <a:gdLst/>
            <a:ahLst/>
            <a:cxnLst/>
            <a:rect l="l" t="t" r="r" b="b"/>
            <a:pathLst>
              <a:path w="873760" h="859789">
                <a:moveTo>
                  <a:pt x="61852" y="201927"/>
                </a:moveTo>
                <a:lnTo>
                  <a:pt x="38365" y="240542"/>
                </a:lnTo>
                <a:lnTo>
                  <a:pt x="20690" y="281137"/>
                </a:lnTo>
                <a:lnTo>
                  <a:pt x="8573" y="323275"/>
                </a:lnTo>
                <a:lnTo>
                  <a:pt x="1761" y="366515"/>
                </a:lnTo>
                <a:lnTo>
                  <a:pt x="0" y="410421"/>
                </a:lnTo>
                <a:lnTo>
                  <a:pt x="3035" y="454552"/>
                </a:lnTo>
                <a:lnTo>
                  <a:pt x="10613" y="498470"/>
                </a:lnTo>
                <a:lnTo>
                  <a:pt x="22480" y="541737"/>
                </a:lnTo>
                <a:lnTo>
                  <a:pt x="38382" y="583914"/>
                </a:lnTo>
                <a:lnTo>
                  <a:pt x="58064" y="624562"/>
                </a:lnTo>
                <a:lnTo>
                  <a:pt x="81274" y="663242"/>
                </a:lnTo>
                <a:lnTo>
                  <a:pt x="107757" y="699516"/>
                </a:lnTo>
                <a:lnTo>
                  <a:pt x="137260" y="732945"/>
                </a:lnTo>
                <a:lnTo>
                  <a:pt x="169528" y="763091"/>
                </a:lnTo>
                <a:lnTo>
                  <a:pt x="204307" y="789514"/>
                </a:lnTo>
                <a:lnTo>
                  <a:pt x="241343" y="811777"/>
                </a:lnTo>
                <a:lnTo>
                  <a:pt x="284315" y="831240"/>
                </a:lnTo>
                <a:lnTo>
                  <a:pt x="329136" y="845610"/>
                </a:lnTo>
                <a:lnTo>
                  <a:pt x="375278" y="854962"/>
                </a:lnTo>
                <a:lnTo>
                  <a:pt x="422210" y="859372"/>
                </a:lnTo>
                <a:lnTo>
                  <a:pt x="469402" y="858914"/>
                </a:lnTo>
                <a:lnTo>
                  <a:pt x="516324" y="853664"/>
                </a:lnTo>
                <a:lnTo>
                  <a:pt x="562446" y="843696"/>
                </a:lnTo>
                <a:lnTo>
                  <a:pt x="607237" y="829087"/>
                </a:lnTo>
                <a:lnTo>
                  <a:pt x="650167" y="809911"/>
                </a:lnTo>
                <a:lnTo>
                  <a:pt x="690707" y="786243"/>
                </a:lnTo>
                <a:lnTo>
                  <a:pt x="728327" y="758158"/>
                </a:lnTo>
                <a:lnTo>
                  <a:pt x="762495" y="725733"/>
                </a:lnTo>
                <a:lnTo>
                  <a:pt x="792471" y="689359"/>
                </a:lnTo>
                <a:lnTo>
                  <a:pt x="817824" y="649761"/>
                </a:lnTo>
                <a:lnTo>
                  <a:pt x="838497" y="607510"/>
                </a:lnTo>
                <a:lnTo>
                  <a:pt x="854432" y="563174"/>
                </a:lnTo>
                <a:lnTo>
                  <a:pt x="865568" y="517326"/>
                </a:lnTo>
                <a:lnTo>
                  <a:pt x="871849" y="470534"/>
                </a:lnTo>
                <a:lnTo>
                  <a:pt x="873214" y="423371"/>
                </a:lnTo>
                <a:lnTo>
                  <a:pt x="869605" y="376405"/>
                </a:lnTo>
                <a:lnTo>
                  <a:pt x="860964" y="330207"/>
                </a:lnTo>
                <a:lnTo>
                  <a:pt x="847232" y="285348"/>
                </a:lnTo>
                <a:lnTo>
                  <a:pt x="828350" y="242398"/>
                </a:lnTo>
                <a:lnTo>
                  <a:pt x="804260" y="201927"/>
                </a:lnTo>
                <a:lnTo>
                  <a:pt x="775625" y="163946"/>
                </a:lnTo>
                <a:lnTo>
                  <a:pt x="744575" y="129882"/>
                </a:lnTo>
                <a:lnTo>
                  <a:pt x="711362" y="99748"/>
                </a:lnTo>
                <a:lnTo>
                  <a:pt x="676241" y="73558"/>
                </a:lnTo>
                <a:lnTo>
                  <a:pt x="639466" y="51326"/>
                </a:lnTo>
                <a:lnTo>
                  <a:pt x="601291" y="33065"/>
                </a:lnTo>
                <a:lnTo>
                  <a:pt x="561968" y="18788"/>
                </a:lnTo>
                <a:lnTo>
                  <a:pt x="521752" y="8509"/>
                </a:lnTo>
                <a:lnTo>
                  <a:pt x="480897" y="2242"/>
                </a:lnTo>
                <a:lnTo>
                  <a:pt x="439656" y="0"/>
                </a:lnTo>
                <a:lnTo>
                  <a:pt x="398283" y="1796"/>
                </a:lnTo>
                <a:lnTo>
                  <a:pt x="357032" y="7644"/>
                </a:lnTo>
                <a:lnTo>
                  <a:pt x="316156" y="17558"/>
                </a:lnTo>
                <a:lnTo>
                  <a:pt x="275910" y="31551"/>
                </a:lnTo>
                <a:lnTo>
                  <a:pt x="236546" y="49637"/>
                </a:lnTo>
                <a:lnTo>
                  <a:pt x="198319" y="71828"/>
                </a:lnTo>
                <a:lnTo>
                  <a:pt x="161483" y="98140"/>
                </a:lnTo>
                <a:lnTo>
                  <a:pt x="126290" y="128584"/>
                </a:lnTo>
                <a:lnTo>
                  <a:pt x="92995" y="163175"/>
                </a:lnTo>
                <a:lnTo>
                  <a:pt x="61852" y="201927"/>
                </a:lnTo>
              </a:path>
            </a:pathLst>
          </a:custGeom>
          <a:ln w="13968">
            <a:solidFill>
              <a:srgbClr val="3358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43422" y="3596309"/>
            <a:ext cx="461645" cy="455295"/>
          </a:xfrm>
          <a:custGeom>
            <a:avLst/>
            <a:gdLst/>
            <a:ahLst/>
            <a:cxnLst/>
            <a:rect l="l" t="t" r="r" b="b"/>
            <a:pathLst>
              <a:path w="461644" h="455295">
                <a:moveTo>
                  <a:pt x="31867" y="106237"/>
                </a:moveTo>
                <a:lnTo>
                  <a:pt x="10041" y="148245"/>
                </a:lnTo>
                <a:lnTo>
                  <a:pt x="0" y="193514"/>
                </a:lnTo>
                <a:lnTo>
                  <a:pt x="667" y="240188"/>
                </a:lnTo>
                <a:lnTo>
                  <a:pt x="10967" y="286409"/>
                </a:lnTo>
                <a:lnTo>
                  <a:pt x="29825" y="330318"/>
                </a:lnTo>
                <a:lnTo>
                  <a:pt x="56165" y="370059"/>
                </a:lnTo>
                <a:lnTo>
                  <a:pt x="88911" y="403772"/>
                </a:lnTo>
                <a:lnTo>
                  <a:pt x="126990" y="429600"/>
                </a:lnTo>
                <a:lnTo>
                  <a:pt x="173549" y="447509"/>
                </a:lnTo>
                <a:lnTo>
                  <a:pt x="222894" y="454789"/>
                </a:lnTo>
                <a:lnTo>
                  <a:pt x="272782" y="451757"/>
                </a:lnTo>
                <a:lnTo>
                  <a:pt x="320971" y="438726"/>
                </a:lnTo>
                <a:lnTo>
                  <a:pt x="365218" y="416010"/>
                </a:lnTo>
                <a:lnTo>
                  <a:pt x="403280" y="383924"/>
                </a:lnTo>
                <a:lnTo>
                  <a:pt x="432618" y="343644"/>
                </a:lnTo>
                <a:lnTo>
                  <a:pt x="452024" y="297746"/>
                </a:lnTo>
                <a:lnTo>
                  <a:pt x="461248" y="248643"/>
                </a:lnTo>
                <a:lnTo>
                  <a:pt x="460042" y="198748"/>
                </a:lnTo>
                <a:lnTo>
                  <a:pt x="448159" y="150475"/>
                </a:lnTo>
                <a:lnTo>
                  <a:pt x="425350" y="106237"/>
                </a:lnTo>
                <a:lnTo>
                  <a:pt x="396820" y="71187"/>
                </a:lnTo>
                <a:lnTo>
                  <a:pt x="364416" y="43016"/>
                </a:lnTo>
                <a:lnTo>
                  <a:pt x="328947" y="21768"/>
                </a:lnTo>
                <a:lnTo>
                  <a:pt x="291221" y="7488"/>
                </a:lnTo>
                <a:lnTo>
                  <a:pt x="252047" y="217"/>
                </a:lnTo>
                <a:lnTo>
                  <a:pt x="212234" y="0"/>
                </a:lnTo>
                <a:lnTo>
                  <a:pt x="172589" y="6879"/>
                </a:lnTo>
                <a:lnTo>
                  <a:pt x="133921" y="20899"/>
                </a:lnTo>
                <a:lnTo>
                  <a:pt x="97039" y="42104"/>
                </a:lnTo>
                <a:lnTo>
                  <a:pt x="62752" y="70535"/>
                </a:lnTo>
                <a:lnTo>
                  <a:pt x="31867" y="106237"/>
                </a:lnTo>
              </a:path>
            </a:pathLst>
          </a:custGeom>
          <a:ln w="13968">
            <a:solidFill>
              <a:srgbClr val="3358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0801" y="3596309"/>
            <a:ext cx="461645" cy="455295"/>
          </a:xfrm>
          <a:custGeom>
            <a:avLst/>
            <a:gdLst/>
            <a:ahLst/>
            <a:cxnLst/>
            <a:rect l="l" t="t" r="r" b="b"/>
            <a:pathLst>
              <a:path w="461644" h="455295">
                <a:moveTo>
                  <a:pt x="31867" y="106237"/>
                </a:moveTo>
                <a:lnTo>
                  <a:pt x="10041" y="148245"/>
                </a:lnTo>
                <a:lnTo>
                  <a:pt x="0" y="193514"/>
                </a:lnTo>
                <a:lnTo>
                  <a:pt x="667" y="240188"/>
                </a:lnTo>
                <a:lnTo>
                  <a:pt x="10967" y="286409"/>
                </a:lnTo>
                <a:lnTo>
                  <a:pt x="29825" y="330318"/>
                </a:lnTo>
                <a:lnTo>
                  <a:pt x="56165" y="370059"/>
                </a:lnTo>
                <a:lnTo>
                  <a:pt x="88911" y="403772"/>
                </a:lnTo>
                <a:lnTo>
                  <a:pt x="126990" y="429600"/>
                </a:lnTo>
                <a:lnTo>
                  <a:pt x="173549" y="447509"/>
                </a:lnTo>
                <a:lnTo>
                  <a:pt x="222894" y="454789"/>
                </a:lnTo>
                <a:lnTo>
                  <a:pt x="272782" y="451757"/>
                </a:lnTo>
                <a:lnTo>
                  <a:pt x="320971" y="438726"/>
                </a:lnTo>
                <a:lnTo>
                  <a:pt x="365218" y="416010"/>
                </a:lnTo>
                <a:lnTo>
                  <a:pt x="403280" y="383924"/>
                </a:lnTo>
                <a:lnTo>
                  <a:pt x="432618" y="343644"/>
                </a:lnTo>
                <a:lnTo>
                  <a:pt x="452024" y="297746"/>
                </a:lnTo>
                <a:lnTo>
                  <a:pt x="461248" y="248643"/>
                </a:lnTo>
                <a:lnTo>
                  <a:pt x="460042" y="198748"/>
                </a:lnTo>
                <a:lnTo>
                  <a:pt x="448159" y="150475"/>
                </a:lnTo>
                <a:lnTo>
                  <a:pt x="425350" y="106237"/>
                </a:lnTo>
                <a:lnTo>
                  <a:pt x="396785" y="71187"/>
                </a:lnTo>
                <a:lnTo>
                  <a:pt x="364354" y="43016"/>
                </a:lnTo>
                <a:lnTo>
                  <a:pt x="328864" y="21768"/>
                </a:lnTo>
                <a:lnTo>
                  <a:pt x="291124" y="7488"/>
                </a:lnTo>
                <a:lnTo>
                  <a:pt x="251943" y="217"/>
                </a:lnTo>
                <a:lnTo>
                  <a:pt x="212130" y="0"/>
                </a:lnTo>
                <a:lnTo>
                  <a:pt x="172492" y="6879"/>
                </a:lnTo>
                <a:lnTo>
                  <a:pt x="133838" y="20899"/>
                </a:lnTo>
                <a:lnTo>
                  <a:pt x="96977" y="42104"/>
                </a:lnTo>
                <a:lnTo>
                  <a:pt x="62717" y="70535"/>
                </a:lnTo>
                <a:lnTo>
                  <a:pt x="31867" y="106237"/>
                </a:lnTo>
              </a:path>
            </a:pathLst>
          </a:custGeom>
          <a:ln w="13968">
            <a:solidFill>
              <a:srgbClr val="3358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46595" y="5479436"/>
            <a:ext cx="227329" cy="929640"/>
          </a:xfrm>
          <a:custGeom>
            <a:avLst/>
            <a:gdLst/>
            <a:ahLst/>
            <a:cxnLst/>
            <a:rect l="l" t="t" r="r" b="b"/>
            <a:pathLst>
              <a:path w="227330" h="929639">
                <a:moveTo>
                  <a:pt x="18717" y="929441"/>
                </a:moveTo>
                <a:lnTo>
                  <a:pt x="0" y="0"/>
                </a:lnTo>
                <a:lnTo>
                  <a:pt x="226842" y="0"/>
                </a:lnTo>
                <a:lnTo>
                  <a:pt x="218518" y="902262"/>
                </a:lnTo>
                <a:lnTo>
                  <a:pt x="218405" y="918984"/>
                </a:lnTo>
                <a:lnTo>
                  <a:pt x="218322" y="927346"/>
                </a:lnTo>
                <a:lnTo>
                  <a:pt x="18717" y="9294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46595" y="5479436"/>
            <a:ext cx="227329" cy="929640"/>
          </a:xfrm>
          <a:custGeom>
            <a:avLst/>
            <a:gdLst/>
            <a:ahLst/>
            <a:cxnLst/>
            <a:rect l="l" t="t" r="r" b="b"/>
            <a:pathLst>
              <a:path w="227330" h="929639">
                <a:moveTo>
                  <a:pt x="0" y="0"/>
                </a:moveTo>
                <a:lnTo>
                  <a:pt x="1046" y="51651"/>
                </a:lnTo>
                <a:lnTo>
                  <a:pt x="2090" y="103289"/>
                </a:lnTo>
                <a:lnTo>
                  <a:pt x="3132" y="154916"/>
                </a:lnTo>
                <a:lnTo>
                  <a:pt x="4172" y="206534"/>
                </a:lnTo>
                <a:lnTo>
                  <a:pt x="5211" y="258145"/>
                </a:lnTo>
                <a:lnTo>
                  <a:pt x="6249" y="309751"/>
                </a:lnTo>
                <a:lnTo>
                  <a:pt x="7286" y="361355"/>
                </a:lnTo>
                <a:lnTo>
                  <a:pt x="8322" y="412958"/>
                </a:lnTo>
                <a:lnTo>
                  <a:pt x="9358" y="464563"/>
                </a:lnTo>
                <a:lnTo>
                  <a:pt x="10394" y="516172"/>
                </a:lnTo>
                <a:lnTo>
                  <a:pt x="11430" y="567787"/>
                </a:lnTo>
                <a:lnTo>
                  <a:pt x="12467" y="619410"/>
                </a:lnTo>
                <a:lnTo>
                  <a:pt x="13505" y="671043"/>
                </a:lnTo>
                <a:lnTo>
                  <a:pt x="14544" y="722689"/>
                </a:lnTo>
                <a:lnTo>
                  <a:pt x="15584" y="774350"/>
                </a:lnTo>
                <a:lnTo>
                  <a:pt x="16626" y="826027"/>
                </a:lnTo>
                <a:lnTo>
                  <a:pt x="17670" y="877723"/>
                </a:lnTo>
                <a:lnTo>
                  <a:pt x="18717" y="929441"/>
                </a:lnTo>
                <a:lnTo>
                  <a:pt x="68605" y="928996"/>
                </a:lnTo>
                <a:lnTo>
                  <a:pt x="118519" y="928498"/>
                </a:lnTo>
                <a:lnTo>
                  <a:pt x="168434" y="927948"/>
                </a:lnTo>
                <a:lnTo>
                  <a:pt x="218322" y="927346"/>
                </a:lnTo>
                <a:lnTo>
                  <a:pt x="218518" y="902262"/>
                </a:lnTo>
                <a:lnTo>
                  <a:pt x="218601" y="893822"/>
                </a:lnTo>
                <a:lnTo>
                  <a:pt x="219088" y="842411"/>
                </a:lnTo>
                <a:lnTo>
                  <a:pt x="219569" y="791299"/>
                </a:lnTo>
                <a:lnTo>
                  <a:pt x="220046" y="740467"/>
                </a:lnTo>
                <a:lnTo>
                  <a:pt x="220518" y="689900"/>
                </a:lnTo>
                <a:lnTo>
                  <a:pt x="220987" y="639579"/>
                </a:lnTo>
                <a:lnTo>
                  <a:pt x="221452" y="589487"/>
                </a:lnTo>
                <a:lnTo>
                  <a:pt x="221913" y="539607"/>
                </a:lnTo>
                <a:lnTo>
                  <a:pt x="222371" y="489923"/>
                </a:lnTo>
                <a:lnTo>
                  <a:pt x="222827" y="440416"/>
                </a:lnTo>
                <a:lnTo>
                  <a:pt x="223279" y="391069"/>
                </a:lnTo>
                <a:lnTo>
                  <a:pt x="223730" y="341865"/>
                </a:lnTo>
                <a:lnTo>
                  <a:pt x="224178" y="292788"/>
                </a:lnTo>
                <a:lnTo>
                  <a:pt x="224625" y="243819"/>
                </a:lnTo>
                <a:lnTo>
                  <a:pt x="225070" y="194941"/>
                </a:lnTo>
                <a:lnTo>
                  <a:pt x="225514" y="146138"/>
                </a:lnTo>
                <a:lnTo>
                  <a:pt x="225957" y="97391"/>
                </a:lnTo>
                <a:lnTo>
                  <a:pt x="226400" y="48684"/>
                </a:lnTo>
                <a:lnTo>
                  <a:pt x="226842" y="0"/>
                </a:lnTo>
                <a:lnTo>
                  <a:pt x="0" y="0"/>
                </a:lnTo>
                <a:close/>
              </a:path>
            </a:pathLst>
          </a:custGeom>
          <a:ln w="13968">
            <a:solidFill>
              <a:srgbClr val="3358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88364" y="4440076"/>
            <a:ext cx="633095" cy="956310"/>
          </a:xfrm>
          <a:custGeom>
            <a:avLst/>
            <a:gdLst/>
            <a:ahLst/>
            <a:cxnLst/>
            <a:rect l="l" t="t" r="r" b="b"/>
            <a:pathLst>
              <a:path w="633095" h="956310">
                <a:moveTo>
                  <a:pt x="522129" y="956110"/>
                </a:moveTo>
                <a:lnTo>
                  <a:pt x="482055" y="950672"/>
                </a:lnTo>
                <a:lnTo>
                  <a:pt x="439908" y="942230"/>
                </a:lnTo>
                <a:lnTo>
                  <a:pt x="395885" y="931277"/>
                </a:lnTo>
                <a:lnTo>
                  <a:pt x="350186" y="918307"/>
                </a:lnTo>
                <a:lnTo>
                  <a:pt x="303008" y="903815"/>
                </a:lnTo>
                <a:lnTo>
                  <a:pt x="154586" y="856134"/>
                </a:lnTo>
                <a:lnTo>
                  <a:pt x="103478" y="840486"/>
                </a:lnTo>
                <a:lnTo>
                  <a:pt x="51883" y="825782"/>
                </a:lnTo>
                <a:lnTo>
                  <a:pt x="0" y="812517"/>
                </a:lnTo>
                <a:lnTo>
                  <a:pt x="0" y="159087"/>
                </a:lnTo>
                <a:lnTo>
                  <a:pt x="38738" y="146986"/>
                </a:lnTo>
                <a:lnTo>
                  <a:pt x="299053" y="71739"/>
                </a:lnTo>
                <a:lnTo>
                  <a:pt x="354236" y="54827"/>
                </a:lnTo>
                <a:lnTo>
                  <a:pt x="407057" y="37657"/>
                </a:lnTo>
                <a:lnTo>
                  <a:pt x="456060" y="20383"/>
                </a:lnTo>
                <a:lnTo>
                  <a:pt x="511959" y="3709"/>
                </a:lnTo>
                <a:lnTo>
                  <a:pt x="555074" y="0"/>
                </a:lnTo>
                <a:lnTo>
                  <a:pt x="608892" y="30243"/>
                </a:lnTo>
                <a:lnTo>
                  <a:pt x="629405" y="108661"/>
                </a:lnTo>
                <a:lnTo>
                  <a:pt x="631659" y="168829"/>
                </a:lnTo>
                <a:lnTo>
                  <a:pt x="632247" y="212108"/>
                </a:lnTo>
                <a:lnTo>
                  <a:pt x="632513" y="262058"/>
                </a:lnTo>
                <a:lnTo>
                  <a:pt x="632485" y="317089"/>
                </a:lnTo>
                <a:lnTo>
                  <a:pt x="632191" y="375608"/>
                </a:lnTo>
                <a:lnTo>
                  <a:pt x="631661" y="436021"/>
                </a:lnTo>
                <a:lnTo>
                  <a:pt x="630921" y="496736"/>
                </a:lnTo>
                <a:lnTo>
                  <a:pt x="630001" y="556161"/>
                </a:lnTo>
                <a:lnTo>
                  <a:pt x="628927" y="612702"/>
                </a:lnTo>
                <a:lnTo>
                  <a:pt x="627730" y="664768"/>
                </a:lnTo>
                <a:lnTo>
                  <a:pt x="626436" y="710765"/>
                </a:lnTo>
                <a:lnTo>
                  <a:pt x="625075" y="749102"/>
                </a:lnTo>
                <a:lnTo>
                  <a:pt x="624261" y="787800"/>
                </a:lnTo>
                <a:lnTo>
                  <a:pt x="623101" y="829089"/>
                </a:lnTo>
                <a:lnTo>
                  <a:pt x="619024" y="869589"/>
                </a:lnTo>
                <a:lnTo>
                  <a:pt x="591834" y="934703"/>
                </a:lnTo>
                <a:lnTo>
                  <a:pt x="563581" y="952560"/>
                </a:lnTo>
                <a:lnTo>
                  <a:pt x="522129" y="956110"/>
                </a:lnTo>
                <a:close/>
              </a:path>
            </a:pathLst>
          </a:custGeom>
          <a:solidFill>
            <a:srgbClr val="F187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8817" y="4210879"/>
            <a:ext cx="2319020" cy="1415415"/>
          </a:xfrm>
          <a:custGeom>
            <a:avLst/>
            <a:gdLst/>
            <a:ahLst/>
            <a:cxnLst/>
            <a:rect l="l" t="t" r="r" b="b"/>
            <a:pathLst>
              <a:path w="2319020" h="1415414">
                <a:moveTo>
                  <a:pt x="1306328" y="1411075"/>
                </a:moveTo>
                <a:lnTo>
                  <a:pt x="182119" y="1402092"/>
                </a:lnTo>
                <a:lnTo>
                  <a:pt x="140953" y="1399644"/>
                </a:lnTo>
                <a:lnTo>
                  <a:pt x="100441" y="1390883"/>
                </a:lnTo>
                <a:lnTo>
                  <a:pt x="64695" y="1371803"/>
                </a:lnTo>
                <a:lnTo>
                  <a:pt x="37828" y="1338398"/>
                </a:lnTo>
                <a:lnTo>
                  <a:pt x="24174" y="1289457"/>
                </a:lnTo>
                <a:lnTo>
                  <a:pt x="21206" y="1236430"/>
                </a:lnTo>
                <a:lnTo>
                  <a:pt x="20149" y="1187213"/>
                </a:lnTo>
                <a:lnTo>
                  <a:pt x="18820" y="1137851"/>
                </a:lnTo>
                <a:lnTo>
                  <a:pt x="17219" y="1086861"/>
                </a:lnTo>
                <a:lnTo>
                  <a:pt x="15551" y="1038764"/>
                </a:lnTo>
                <a:lnTo>
                  <a:pt x="13713" y="989073"/>
                </a:lnTo>
                <a:lnTo>
                  <a:pt x="9883" y="889485"/>
                </a:lnTo>
                <a:lnTo>
                  <a:pt x="7994" y="839623"/>
                </a:lnTo>
                <a:lnTo>
                  <a:pt x="6189" y="789740"/>
                </a:lnTo>
                <a:lnTo>
                  <a:pt x="4521" y="739852"/>
                </a:lnTo>
                <a:lnTo>
                  <a:pt x="3039" y="689978"/>
                </a:lnTo>
                <a:lnTo>
                  <a:pt x="1795" y="640134"/>
                </a:lnTo>
                <a:lnTo>
                  <a:pt x="840" y="590340"/>
                </a:lnTo>
                <a:lnTo>
                  <a:pt x="224" y="540612"/>
                </a:lnTo>
                <a:lnTo>
                  <a:pt x="0" y="490967"/>
                </a:lnTo>
                <a:lnTo>
                  <a:pt x="216" y="441424"/>
                </a:lnTo>
                <a:lnTo>
                  <a:pt x="925" y="392000"/>
                </a:lnTo>
                <a:lnTo>
                  <a:pt x="2178" y="342712"/>
                </a:lnTo>
                <a:lnTo>
                  <a:pt x="4025" y="293579"/>
                </a:lnTo>
                <a:lnTo>
                  <a:pt x="7376" y="231062"/>
                </a:lnTo>
                <a:lnTo>
                  <a:pt x="12536" y="178366"/>
                </a:lnTo>
                <a:lnTo>
                  <a:pt x="21108" y="134673"/>
                </a:lnTo>
                <a:lnTo>
                  <a:pt x="54899" y="71035"/>
                </a:lnTo>
                <a:lnTo>
                  <a:pt x="121570" y="33618"/>
                </a:lnTo>
                <a:lnTo>
                  <a:pt x="171242" y="22702"/>
                </a:lnTo>
                <a:lnTo>
                  <a:pt x="233941" y="15892"/>
                </a:lnTo>
                <a:lnTo>
                  <a:pt x="289246" y="12826"/>
                </a:lnTo>
                <a:lnTo>
                  <a:pt x="363402" y="10103"/>
                </a:lnTo>
                <a:lnTo>
                  <a:pt x="557103" y="5667"/>
                </a:lnTo>
                <a:lnTo>
                  <a:pt x="1300395" y="0"/>
                </a:lnTo>
                <a:lnTo>
                  <a:pt x="1707828" y="2111"/>
                </a:lnTo>
                <a:lnTo>
                  <a:pt x="1816963" y="3770"/>
                </a:lnTo>
                <a:lnTo>
                  <a:pt x="1974834" y="3770"/>
                </a:lnTo>
                <a:lnTo>
                  <a:pt x="2027313" y="5269"/>
                </a:lnTo>
                <a:lnTo>
                  <a:pt x="2080858" y="8649"/>
                </a:lnTo>
                <a:lnTo>
                  <a:pt x="2131682" y="14465"/>
                </a:lnTo>
                <a:lnTo>
                  <a:pt x="2178232" y="23332"/>
                </a:lnTo>
                <a:lnTo>
                  <a:pt x="2218957" y="35867"/>
                </a:lnTo>
                <a:lnTo>
                  <a:pt x="2264474" y="63232"/>
                </a:lnTo>
                <a:lnTo>
                  <a:pt x="2291339" y="98904"/>
                </a:lnTo>
                <a:lnTo>
                  <a:pt x="2304733" y="139625"/>
                </a:lnTo>
                <a:lnTo>
                  <a:pt x="2309841" y="182137"/>
                </a:lnTo>
                <a:lnTo>
                  <a:pt x="2313884" y="265256"/>
                </a:lnTo>
                <a:lnTo>
                  <a:pt x="2315493" y="309981"/>
                </a:lnTo>
                <a:lnTo>
                  <a:pt x="2316719" y="356936"/>
                </a:lnTo>
                <a:lnTo>
                  <a:pt x="2317608" y="405702"/>
                </a:lnTo>
                <a:lnTo>
                  <a:pt x="2318209" y="455862"/>
                </a:lnTo>
                <a:lnTo>
                  <a:pt x="2318567" y="506995"/>
                </a:lnTo>
                <a:lnTo>
                  <a:pt x="2318673" y="540612"/>
                </a:lnTo>
                <a:lnTo>
                  <a:pt x="2318582" y="689978"/>
                </a:lnTo>
                <a:lnTo>
                  <a:pt x="2318317" y="789740"/>
                </a:lnTo>
                <a:lnTo>
                  <a:pt x="2318393" y="862792"/>
                </a:lnTo>
                <a:lnTo>
                  <a:pt x="2318731" y="917436"/>
                </a:lnTo>
                <a:lnTo>
                  <a:pt x="2318837" y="989073"/>
                </a:lnTo>
                <a:lnTo>
                  <a:pt x="2318607" y="1030524"/>
                </a:lnTo>
                <a:lnTo>
                  <a:pt x="2317421" y="1086861"/>
                </a:lnTo>
                <a:lnTo>
                  <a:pt x="2315005" y="1141656"/>
                </a:lnTo>
                <a:lnTo>
                  <a:pt x="2310998" y="1193855"/>
                </a:lnTo>
                <a:lnTo>
                  <a:pt x="2305037" y="1242405"/>
                </a:lnTo>
                <a:lnTo>
                  <a:pt x="2296762" y="1286253"/>
                </a:lnTo>
                <a:lnTo>
                  <a:pt x="2285810" y="1324344"/>
                </a:lnTo>
                <a:lnTo>
                  <a:pt x="2254436" y="1379045"/>
                </a:lnTo>
                <a:lnTo>
                  <a:pt x="2211141" y="1395762"/>
                </a:lnTo>
                <a:lnTo>
                  <a:pt x="2128993" y="1406551"/>
                </a:lnTo>
                <a:lnTo>
                  <a:pt x="2076917" y="1410081"/>
                </a:lnTo>
                <a:lnTo>
                  <a:pt x="2058079" y="1410892"/>
                </a:lnTo>
                <a:lnTo>
                  <a:pt x="1459647" y="1410892"/>
                </a:lnTo>
                <a:lnTo>
                  <a:pt x="1306328" y="1411075"/>
                </a:lnTo>
                <a:close/>
              </a:path>
              <a:path w="2319020" h="1415414">
                <a:moveTo>
                  <a:pt x="1974834" y="3770"/>
                </a:moveTo>
                <a:lnTo>
                  <a:pt x="1816963" y="3770"/>
                </a:lnTo>
                <a:lnTo>
                  <a:pt x="1918269" y="3347"/>
                </a:lnTo>
                <a:lnTo>
                  <a:pt x="1972600" y="3706"/>
                </a:lnTo>
                <a:lnTo>
                  <a:pt x="1974834" y="3770"/>
                </a:lnTo>
                <a:close/>
              </a:path>
              <a:path w="2319020" h="1415414">
                <a:moveTo>
                  <a:pt x="1828577" y="1415103"/>
                </a:moveTo>
                <a:lnTo>
                  <a:pt x="1459647" y="1410892"/>
                </a:lnTo>
                <a:lnTo>
                  <a:pt x="2058079" y="1410892"/>
                </a:lnTo>
                <a:lnTo>
                  <a:pt x="2019411" y="1412558"/>
                </a:lnTo>
                <a:lnTo>
                  <a:pt x="1957900" y="1414125"/>
                </a:lnTo>
                <a:lnTo>
                  <a:pt x="1828577" y="1415103"/>
                </a:lnTo>
                <a:close/>
              </a:path>
            </a:pathLst>
          </a:custGeom>
          <a:solidFill>
            <a:srgbClr val="F187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30688" y="4404167"/>
            <a:ext cx="17780" cy="771525"/>
          </a:xfrm>
          <a:custGeom>
            <a:avLst/>
            <a:gdLst/>
            <a:ahLst/>
            <a:cxnLst/>
            <a:rect l="l" t="t" r="r" b="b"/>
            <a:pathLst>
              <a:path w="17780" h="771525">
                <a:moveTo>
                  <a:pt x="17460" y="0"/>
                </a:moveTo>
                <a:lnTo>
                  <a:pt x="16288" y="51428"/>
                </a:lnTo>
                <a:lnTo>
                  <a:pt x="15120" y="102854"/>
                </a:lnTo>
                <a:lnTo>
                  <a:pt x="13954" y="154277"/>
                </a:lnTo>
                <a:lnTo>
                  <a:pt x="12791" y="205698"/>
                </a:lnTo>
                <a:lnTo>
                  <a:pt x="11629" y="257117"/>
                </a:lnTo>
                <a:lnTo>
                  <a:pt x="10469" y="308535"/>
                </a:lnTo>
                <a:lnTo>
                  <a:pt x="9309" y="359952"/>
                </a:lnTo>
                <a:lnTo>
                  <a:pt x="8150" y="411369"/>
                </a:lnTo>
                <a:lnTo>
                  <a:pt x="6990" y="462786"/>
                </a:lnTo>
                <a:lnTo>
                  <a:pt x="5830" y="514204"/>
                </a:lnTo>
                <a:lnTo>
                  <a:pt x="4668" y="565623"/>
                </a:lnTo>
                <a:lnTo>
                  <a:pt x="3505" y="617044"/>
                </a:lnTo>
                <a:lnTo>
                  <a:pt x="2339" y="668467"/>
                </a:lnTo>
                <a:lnTo>
                  <a:pt x="1171" y="719892"/>
                </a:lnTo>
                <a:lnTo>
                  <a:pt x="0" y="771321"/>
                </a:lnTo>
              </a:path>
            </a:pathLst>
          </a:custGeom>
          <a:ln w="13968">
            <a:solidFill>
              <a:srgbClr val="3358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30319" y="4470900"/>
            <a:ext cx="1536700" cy="109220"/>
          </a:xfrm>
          <a:custGeom>
            <a:avLst/>
            <a:gdLst/>
            <a:ahLst/>
            <a:cxnLst/>
            <a:rect l="l" t="t" r="r" b="b"/>
            <a:pathLst>
              <a:path w="1536700" h="109220">
                <a:moveTo>
                  <a:pt x="18298" y="13584"/>
                </a:moveTo>
                <a:lnTo>
                  <a:pt x="2575" y="31349"/>
                </a:lnTo>
                <a:lnTo>
                  <a:pt x="0" y="52939"/>
                </a:lnTo>
                <a:lnTo>
                  <a:pt x="4548" y="73533"/>
                </a:lnTo>
                <a:lnTo>
                  <a:pt x="34780" y="101723"/>
                </a:lnTo>
                <a:lnTo>
                  <a:pt x="77621" y="105042"/>
                </a:lnTo>
                <a:lnTo>
                  <a:pt x="139864" y="106318"/>
                </a:lnTo>
                <a:lnTo>
                  <a:pt x="188924" y="106891"/>
                </a:lnTo>
                <a:lnTo>
                  <a:pt x="239973" y="107254"/>
                </a:lnTo>
                <a:lnTo>
                  <a:pt x="292360" y="107450"/>
                </a:lnTo>
                <a:lnTo>
                  <a:pt x="345432" y="107519"/>
                </a:lnTo>
                <a:lnTo>
                  <a:pt x="398538" y="107505"/>
                </a:lnTo>
                <a:lnTo>
                  <a:pt x="451025" y="107450"/>
                </a:lnTo>
                <a:lnTo>
                  <a:pt x="502242" y="107394"/>
                </a:lnTo>
                <a:lnTo>
                  <a:pt x="551536" y="107380"/>
                </a:lnTo>
                <a:lnTo>
                  <a:pt x="598256" y="107450"/>
                </a:lnTo>
                <a:lnTo>
                  <a:pt x="650242" y="107597"/>
                </a:lnTo>
                <a:lnTo>
                  <a:pt x="702225" y="107771"/>
                </a:lnTo>
                <a:lnTo>
                  <a:pt x="754205" y="107964"/>
                </a:lnTo>
                <a:lnTo>
                  <a:pt x="806183" y="108165"/>
                </a:lnTo>
                <a:lnTo>
                  <a:pt x="858158" y="108367"/>
                </a:lnTo>
                <a:lnTo>
                  <a:pt x="910131" y="108559"/>
                </a:lnTo>
                <a:lnTo>
                  <a:pt x="962102" y="108734"/>
                </a:lnTo>
                <a:lnTo>
                  <a:pt x="1014071" y="108881"/>
                </a:lnTo>
                <a:lnTo>
                  <a:pt x="1066038" y="108993"/>
                </a:lnTo>
                <a:lnTo>
                  <a:pt x="1118004" y="109059"/>
                </a:lnTo>
                <a:lnTo>
                  <a:pt x="1169968" y="109072"/>
                </a:lnTo>
                <a:lnTo>
                  <a:pt x="1221932" y="109021"/>
                </a:lnTo>
                <a:lnTo>
                  <a:pt x="1273895" y="108898"/>
                </a:lnTo>
                <a:lnTo>
                  <a:pt x="1325857" y="108695"/>
                </a:lnTo>
                <a:lnTo>
                  <a:pt x="1377819" y="108401"/>
                </a:lnTo>
                <a:lnTo>
                  <a:pt x="1429780" y="108008"/>
                </a:lnTo>
                <a:lnTo>
                  <a:pt x="1460207" y="108432"/>
                </a:lnTo>
                <a:lnTo>
                  <a:pt x="1517289" y="102312"/>
                </a:lnTo>
                <a:lnTo>
                  <a:pt x="1535076" y="63701"/>
                </a:lnTo>
                <a:lnTo>
                  <a:pt x="1536515" y="42725"/>
                </a:lnTo>
                <a:lnTo>
                  <a:pt x="1534732" y="25441"/>
                </a:lnTo>
                <a:lnTo>
                  <a:pt x="1529792" y="11628"/>
                </a:lnTo>
                <a:lnTo>
                  <a:pt x="1512444" y="3011"/>
                </a:lnTo>
                <a:lnTo>
                  <a:pt x="1481096" y="0"/>
                </a:lnTo>
                <a:lnTo>
                  <a:pt x="1447313" y="78"/>
                </a:lnTo>
                <a:lnTo>
                  <a:pt x="1422657" y="733"/>
                </a:lnTo>
                <a:lnTo>
                  <a:pt x="1370778" y="868"/>
                </a:lnTo>
                <a:lnTo>
                  <a:pt x="1318873" y="768"/>
                </a:lnTo>
                <a:lnTo>
                  <a:pt x="1266968" y="615"/>
                </a:lnTo>
                <a:lnTo>
                  <a:pt x="1215090" y="593"/>
                </a:lnTo>
                <a:lnTo>
                  <a:pt x="1164653" y="722"/>
                </a:lnTo>
                <a:lnTo>
                  <a:pt x="1114227" y="892"/>
                </a:lnTo>
                <a:lnTo>
                  <a:pt x="1063806" y="1092"/>
                </a:lnTo>
                <a:lnTo>
                  <a:pt x="1013390" y="1309"/>
                </a:lnTo>
                <a:lnTo>
                  <a:pt x="962973" y="1533"/>
                </a:lnTo>
                <a:lnTo>
                  <a:pt x="912553" y="1752"/>
                </a:lnTo>
                <a:lnTo>
                  <a:pt x="862126" y="1955"/>
                </a:lnTo>
                <a:lnTo>
                  <a:pt x="811689" y="2130"/>
                </a:lnTo>
                <a:lnTo>
                  <a:pt x="767386" y="2202"/>
                </a:lnTo>
                <a:lnTo>
                  <a:pt x="719364" y="2162"/>
                </a:lnTo>
                <a:lnTo>
                  <a:pt x="668686" y="2042"/>
                </a:lnTo>
                <a:lnTo>
                  <a:pt x="616416" y="1873"/>
                </a:lnTo>
                <a:lnTo>
                  <a:pt x="563614" y="1688"/>
                </a:lnTo>
                <a:lnTo>
                  <a:pt x="511343" y="1519"/>
                </a:lnTo>
                <a:lnTo>
                  <a:pt x="460665" y="1399"/>
                </a:lnTo>
                <a:lnTo>
                  <a:pt x="412644" y="1359"/>
                </a:lnTo>
                <a:lnTo>
                  <a:pt x="368340" y="1431"/>
                </a:lnTo>
                <a:lnTo>
                  <a:pt x="323137" y="1306"/>
                </a:lnTo>
                <a:lnTo>
                  <a:pt x="265596" y="945"/>
                </a:lnTo>
                <a:lnTo>
                  <a:pt x="202398" y="785"/>
                </a:lnTo>
                <a:lnTo>
                  <a:pt x="140224" y="1266"/>
                </a:lnTo>
                <a:lnTo>
                  <a:pt x="85756" y="2825"/>
                </a:lnTo>
                <a:lnTo>
                  <a:pt x="45675" y="5901"/>
                </a:lnTo>
                <a:lnTo>
                  <a:pt x="23283" y="11106"/>
                </a:lnTo>
                <a:lnTo>
                  <a:pt x="18298" y="13584"/>
                </a:lnTo>
                <a:close/>
              </a:path>
            </a:pathLst>
          </a:custGeom>
          <a:ln w="13968">
            <a:solidFill>
              <a:srgbClr val="3358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30319" y="4717997"/>
            <a:ext cx="1536700" cy="109220"/>
          </a:xfrm>
          <a:custGeom>
            <a:avLst/>
            <a:gdLst/>
            <a:ahLst/>
            <a:cxnLst/>
            <a:rect l="l" t="t" r="r" b="b"/>
            <a:pathLst>
              <a:path w="1536700" h="109220">
                <a:moveTo>
                  <a:pt x="18298" y="13584"/>
                </a:moveTo>
                <a:lnTo>
                  <a:pt x="2575" y="31349"/>
                </a:lnTo>
                <a:lnTo>
                  <a:pt x="0" y="52939"/>
                </a:lnTo>
                <a:lnTo>
                  <a:pt x="4548" y="73533"/>
                </a:lnTo>
                <a:lnTo>
                  <a:pt x="34780" y="101723"/>
                </a:lnTo>
                <a:lnTo>
                  <a:pt x="77621" y="105042"/>
                </a:lnTo>
                <a:lnTo>
                  <a:pt x="139864" y="106318"/>
                </a:lnTo>
                <a:lnTo>
                  <a:pt x="188924" y="106891"/>
                </a:lnTo>
                <a:lnTo>
                  <a:pt x="239973" y="107254"/>
                </a:lnTo>
                <a:lnTo>
                  <a:pt x="292360" y="107450"/>
                </a:lnTo>
                <a:lnTo>
                  <a:pt x="345432" y="107519"/>
                </a:lnTo>
                <a:lnTo>
                  <a:pt x="398538" y="107505"/>
                </a:lnTo>
                <a:lnTo>
                  <a:pt x="451025" y="107450"/>
                </a:lnTo>
                <a:lnTo>
                  <a:pt x="502242" y="107394"/>
                </a:lnTo>
                <a:lnTo>
                  <a:pt x="551536" y="107380"/>
                </a:lnTo>
                <a:lnTo>
                  <a:pt x="598256" y="107450"/>
                </a:lnTo>
                <a:lnTo>
                  <a:pt x="650242" y="107597"/>
                </a:lnTo>
                <a:lnTo>
                  <a:pt x="702225" y="107771"/>
                </a:lnTo>
                <a:lnTo>
                  <a:pt x="754205" y="107964"/>
                </a:lnTo>
                <a:lnTo>
                  <a:pt x="806183" y="108165"/>
                </a:lnTo>
                <a:lnTo>
                  <a:pt x="858158" y="108367"/>
                </a:lnTo>
                <a:lnTo>
                  <a:pt x="910131" y="108559"/>
                </a:lnTo>
                <a:lnTo>
                  <a:pt x="962102" y="108734"/>
                </a:lnTo>
                <a:lnTo>
                  <a:pt x="1014071" y="108881"/>
                </a:lnTo>
                <a:lnTo>
                  <a:pt x="1066038" y="108993"/>
                </a:lnTo>
                <a:lnTo>
                  <a:pt x="1118004" y="109059"/>
                </a:lnTo>
                <a:lnTo>
                  <a:pt x="1169968" y="109072"/>
                </a:lnTo>
                <a:lnTo>
                  <a:pt x="1221932" y="109021"/>
                </a:lnTo>
                <a:lnTo>
                  <a:pt x="1273895" y="108898"/>
                </a:lnTo>
                <a:lnTo>
                  <a:pt x="1325857" y="108695"/>
                </a:lnTo>
                <a:lnTo>
                  <a:pt x="1377819" y="108401"/>
                </a:lnTo>
                <a:lnTo>
                  <a:pt x="1429780" y="108008"/>
                </a:lnTo>
                <a:lnTo>
                  <a:pt x="1460207" y="108432"/>
                </a:lnTo>
                <a:lnTo>
                  <a:pt x="1517289" y="102312"/>
                </a:lnTo>
                <a:lnTo>
                  <a:pt x="1535076" y="63701"/>
                </a:lnTo>
                <a:lnTo>
                  <a:pt x="1536515" y="42725"/>
                </a:lnTo>
                <a:lnTo>
                  <a:pt x="1534732" y="25441"/>
                </a:lnTo>
                <a:lnTo>
                  <a:pt x="1529792" y="11628"/>
                </a:lnTo>
                <a:lnTo>
                  <a:pt x="1512444" y="3011"/>
                </a:lnTo>
                <a:lnTo>
                  <a:pt x="1481096" y="0"/>
                </a:lnTo>
                <a:lnTo>
                  <a:pt x="1447313" y="78"/>
                </a:lnTo>
                <a:lnTo>
                  <a:pt x="1422657" y="733"/>
                </a:lnTo>
                <a:lnTo>
                  <a:pt x="1370778" y="868"/>
                </a:lnTo>
                <a:lnTo>
                  <a:pt x="1318873" y="768"/>
                </a:lnTo>
                <a:lnTo>
                  <a:pt x="1266968" y="615"/>
                </a:lnTo>
                <a:lnTo>
                  <a:pt x="1215090" y="593"/>
                </a:lnTo>
                <a:lnTo>
                  <a:pt x="1164653" y="722"/>
                </a:lnTo>
                <a:lnTo>
                  <a:pt x="1114227" y="892"/>
                </a:lnTo>
                <a:lnTo>
                  <a:pt x="1063806" y="1092"/>
                </a:lnTo>
                <a:lnTo>
                  <a:pt x="1013390" y="1309"/>
                </a:lnTo>
                <a:lnTo>
                  <a:pt x="962973" y="1533"/>
                </a:lnTo>
                <a:lnTo>
                  <a:pt x="912553" y="1752"/>
                </a:lnTo>
                <a:lnTo>
                  <a:pt x="862126" y="1955"/>
                </a:lnTo>
                <a:lnTo>
                  <a:pt x="811689" y="2130"/>
                </a:lnTo>
                <a:lnTo>
                  <a:pt x="767386" y="2202"/>
                </a:lnTo>
                <a:lnTo>
                  <a:pt x="719364" y="2162"/>
                </a:lnTo>
                <a:lnTo>
                  <a:pt x="668686" y="2042"/>
                </a:lnTo>
                <a:lnTo>
                  <a:pt x="616416" y="1873"/>
                </a:lnTo>
                <a:lnTo>
                  <a:pt x="563614" y="1688"/>
                </a:lnTo>
                <a:lnTo>
                  <a:pt x="511343" y="1519"/>
                </a:lnTo>
                <a:lnTo>
                  <a:pt x="460665" y="1399"/>
                </a:lnTo>
                <a:lnTo>
                  <a:pt x="412644" y="1359"/>
                </a:lnTo>
                <a:lnTo>
                  <a:pt x="368340" y="1431"/>
                </a:lnTo>
                <a:lnTo>
                  <a:pt x="323137" y="1306"/>
                </a:lnTo>
                <a:lnTo>
                  <a:pt x="265596" y="945"/>
                </a:lnTo>
                <a:lnTo>
                  <a:pt x="202398" y="785"/>
                </a:lnTo>
                <a:lnTo>
                  <a:pt x="140224" y="1266"/>
                </a:lnTo>
                <a:lnTo>
                  <a:pt x="85756" y="2825"/>
                </a:lnTo>
                <a:lnTo>
                  <a:pt x="45675" y="5901"/>
                </a:lnTo>
                <a:lnTo>
                  <a:pt x="23283" y="11106"/>
                </a:lnTo>
                <a:lnTo>
                  <a:pt x="18298" y="13584"/>
                </a:lnTo>
                <a:close/>
              </a:path>
            </a:pathLst>
          </a:custGeom>
          <a:ln w="13968">
            <a:solidFill>
              <a:srgbClr val="3358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08438" y="6366694"/>
            <a:ext cx="703580" cy="194945"/>
          </a:xfrm>
          <a:custGeom>
            <a:avLst/>
            <a:gdLst/>
            <a:ahLst/>
            <a:cxnLst/>
            <a:rect l="l" t="t" r="r" b="b"/>
            <a:pathLst>
              <a:path w="703580" h="194945">
                <a:moveTo>
                  <a:pt x="0" y="194436"/>
                </a:moveTo>
                <a:lnTo>
                  <a:pt x="41904" y="69561"/>
                </a:lnTo>
                <a:lnTo>
                  <a:pt x="62018" y="29891"/>
                </a:lnTo>
                <a:lnTo>
                  <a:pt x="109416" y="10936"/>
                </a:lnTo>
                <a:lnTo>
                  <a:pt x="175207" y="7832"/>
                </a:lnTo>
                <a:lnTo>
                  <a:pt x="368178" y="2168"/>
                </a:lnTo>
                <a:lnTo>
                  <a:pt x="561240" y="0"/>
                </a:lnTo>
                <a:lnTo>
                  <a:pt x="572520" y="39"/>
                </a:lnTo>
                <a:lnTo>
                  <a:pt x="615701" y="11578"/>
                </a:lnTo>
                <a:lnTo>
                  <a:pt x="660458" y="80295"/>
                </a:lnTo>
                <a:lnTo>
                  <a:pt x="676687" y="121138"/>
                </a:lnTo>
                <a:lnTo>
                  <a:pt x="690402" y="157111"/>
                </a:lnTo>
                <a:lnTo>
                  <a:pt x="703436" y="187033"/>
                </a:lnTo>
                <a:lnTo>
                  <a:pt x="0" y="1944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08437" y="6366694"/>
            <a:ext cx="703580" cy="194945"/>
          </a:xfrm>
          <a:custGeom>
            <a:avLst/>
            <a:gdLst/>
            <a:ahLst/>
            <a:cxnLst/>
            <a:rect l="l" t="t" r="r" b="b"/>
            <a:pathLst>
              <a:path w="703580" h="194945">
                <a:moveTo>
                  <a:pt x="639881" y="35758"/>
                </a:moveTo>
                <a:lnTo>
                  <a:pt x="605519" y="6285"/>
                </a:lnTo>
                <a:lnTo>
                  <a:pt x="561240" y="0"/>
                </a:lnTo>
                <a:lnTo>
                  <a:pt x="512962" y="206"/>
                </a:lnTo>
                <a:lnTo>
                  <a:pt x="464693" y="638"/>
                </a:lnTo>
                <a:lnTo>
                  <a:pt x="416432" y="1293"/>
                </a:lnTo>
                <a:lnTo>
                  <a:pt x="368178" y="2168"/>
                </a:lnTo>
                <a:lnTo>
                  <a:pt x="319929" y="3263"/>
                </a:lnTo>
                <a:lnTo>
                  <a:pt x="271685" y="4573"/>
                </a:lnTo>
                <a:lnTo>
                  <a:pt x="223445" y="6097"/>
                </a:lnTo>
                <a:lnTo>
                  <a:pt x="175207" y="7832"/>
                </a:lnTo>
                <a:lnTo>
                  <a:pt x="126970" y="9777"/>
                </a:lnTo>
                <a:lnTo>
                  <a:pt x="75879" y="19697"/>
                </a:lnTo>
                <a:lnTo>
                  <a:pt x="49918" y="48364"/>
                </a:lnTo>
                <a:lnTo>
                  <a:pt x="31428" y="100780"/>
                </a:lnTo>
                <a:lnTo>
                  <a:pt x="20952" y="131999"/>
                </a:lnTo>
                <a:lnTo>
                  <a:pt x="10476" y="163217"/>
                </a:lnTo>
                <a:lnTo>
                  <a:pt x="0" y="194436"/>
                </a:lnTo>
                <a:lnTo>
                  <a:pt x="703436" y="187033"/>
                </a:lnTo>
                <a:lnTo>
                  <a:pt x="690402" y="157111"/>
                </a:lnTo>
                <a:lnTo>
                  <a:pt x="676687" y="121138"/>
                </a:lnTo>
                <a:lnTo>
                  <a:pt x="660458" y="80295"/>
                </a:lnTo>
                <a:lnTo>
                  <a:pt x="639881" y="35758"/>
                </a:lnTo>
                <a:close/>
              </a:path>
            </a:pathLst>
          </a:custGeom>
          <a:ln w="13968">
            <a:solidFill>
              <a:srgbClr val="3358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97725" y="2711561"/>
            <a:ext cx="3971940" cy="58959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180021" y="2856923"/>
            <a:ext cx="3914759" cy="57530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267200" y="8693052"/>
            <a:ext cx="8185542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60" dirty="0">
                <a:latin typeface="Noto Sans"/>
                <a:cs typeface="Noto Sans"/>
              </a:rPr>
              <a:t>O </a:t>
            </a:r>
            <a:r>
              <a:rPr sz="3600" spc="-100" dirty="0">
                <a:latin typeface="Noto Sans"/>
                <a:cs typeface="Noto Sans"/>
              </a:rPr>
              <a:t>auto </a:t>
            </a:r>
            <a:r>
              <a:rPr sz="3600" spc="-95" dirty="0">
                <a:latin typeface="Noto Sans"/>
                <a:cs typeface="Noto Sans"/>
              </a:rPr>
              <a:t>da</a:t>
            </a:r>
            <a:r>
              <a:rPr sz="3600" spc="75" dirty="0">
                <a:latin typeface="Noto Sans"/>
                <a:cs typeface="Noto Sans"/>
              </a:rPr>
              <a:t> </a:t>
            </a:r>
            <a:r>
              <a:rPr sz="3600" spc="-90" dirty="0" err="1">
                <a:latin typeface="Noto Sans"/>
                <a:cs typeface="Noto Sans"/>
              </a:rPr>
              <a:t>Compadecid</a:t>
            </a:r>
            <a:r>
              <a:rPr lang="pt-BR" sz="3600" spc="-90" dirty="0">
                <a:latin typeface="Noto Sans"/>
                <a:cs typeface="Noto Sans"/>
              </a:rPr>
              <a:t>a</a:t>
            </a:r>
            <a:endParaRPr sz="3600" dirty="0">
              <a:latin typeface="Noto Sans"/>
              <a:cs typeface="Noto San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167321" y="8961628"/>
            <a:ext cx="36474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60" dirty="0">
                <a:latin typeface="Noto Sans"/>
                <a:cs typeface="Noto Sans"/>
              </a:rPr>
              <a:t>Os </a:t>
            </a:r>
            <a:r>
              <a:rPr sz="3600" spc="-75" dirty="0">
                <a:latin typeface="Noto Sans"/>
                <a:cs typeface="Noto Sans"/>
              </a:rPr>
              <a:t>pobres</a:t>
            </a:r>
            <a:r>
              <a:rPr sz="3600" spc="10" dirty="0">
                <a:latin typeface="Noto Sans"/>
                <a:cs typeface="Noto Sans"/>
              </a:rPr>
              <a:t> </a:t>
            </a:r>
            <a:r>
              <a:rPr sz="3600" spc="-90" dirty="0">
                <a:latin typeface="Noto Sans"/>
                <a:cs typeface="Noto Sans"/>
              </a:rPr>
              <a:t>diabos</a:t>
            </a:r>
            <a:endParaRPr sz="3600">
              <a:latin typeface="Noto Sans"/>
              <a:cs typeface="Noto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</TotalTime>
  <Words>530</Words>
  <Application>Microsoft Office PowerPoint</Application>
  <PresentationFormat>Personalizar</PresentationFormat>
  <Paragraphs>57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8" baseType="lpstr">
      <vt:lpstr>SimSun</vt:lpstr>
      <vt:lpstr>Arial</vt:lpstr>
      <vt:lpstr>Calibri</vt:lpstr>
      <vt:lpstr>Noto Sans</vt:lpstr>
      <vt:lpstr>Trebuchet MS</vt:lpstr>
      <vt:lpstr>Verdana</vt:lpstr>
      <vt:lpstr>Office Theme</vt:lpstr>
      <vt:lpstr>Apresentação do PowerPoint</vt:lpstr>
      <vt:lpstr>Apresentação do PowerPoint</vt:lpstr>
      <vt:lpstr>O cordelista</vt:lpstr>
      <vt:lpstr>Aula 1</vt:lpstr>
      <vt:lpstr>A leitura passa, primeiro, a ser enfocada não apenas como um ato de  decodificação, de transposição de um código (escrito) a outro (oral), mas como  um ato de cognição, de compreensão, que envolve conhecimento de mundo,  conhecimento de práticas sociais e conhecimentos linguísticos muito além dos  fonemas(ROJO,2004, pág 3).</vt:lpstr>
      <vt:lpstr>Aula 2 Leitura de O povo na cruz e discussão</vt:lpstr>
      <vt:lpstr>O povo na cruz</vt:lpstr>
      <vt:lpstr>O cachorro dos  mortos</vt:lpstr>
      <vt:lpstr>Aula 4-5</vt:lpstr>
      <vt:lpstr>Aula 6</vt:lpstr>
      <vt:lpstr>Referências: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Andréa Patrícia Giabani</dc:creator>
  <cp:lastModifiedBy>Mayra Pinto</cp:lastModifiedBy>
  <cp:revision>22</cp:revision>
  <dcterms:created xsi:type="dcterms:W3CDTF">2019-11-20T19:21:07Z</dcterms:created>
  <dcterms:modified xsi:type="dcterms:W3CDTF">2019-12-02T10:52:33Z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2019-11-20T00:00:00Z</vt:filetime>
  </property>
</Properties>
</file>